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tags/tag3.xml" ContentType="application/vnd.openxmlformats-officedocument.presentationml.tags+xml"/>
  <Override PartName="/ppt/notesSlides/notesSlide2.xml" ContentType="application/vnd.openxmlformats-officedocument.presentationml.notesSlide+xml"/>
  <Override PartName="/ppt/tags/tag4.xml" ContentType="application/vnd.openxmlformats-officedocument.presentationml.tags+xml"/>
  <Override PartName="/ppt/notesSlides/notesSlide3.xml" ContentType="application/vnd.openxmlformats-officedocument.presentationml.notesSlide+xml"/>
  <Override PartName="/ppt/tags/tag5.xml" ContentType="application/vnd.openxmlformats-officedocument.presentationml.tags+xml"/>
  <Override PartName="/ppt/notesSlides/notesSlide4.xml" ContentType="application/vnd.openxmlformats-officedocument.presentationml.notesSlide+xml"/>
  <Override PartName="/ppt/tags/tag6.xml" ContentType="application/vnd.openxmlformats-officedocument.presentationml.tags+xml"/>
  <Override PartName="/ppt/notesSlides/notesSlide5.xml" ContentType="application/vnd.openxmlformats-officedocument.presentationml.notesSlide+xml"/>
  <Override PartName="/ppt/tags/tag7.xml" ContentType="application/vnd.openxmlformats-officedocument.presentationml.tags+xml"/>
  <Override PartName="/ppt/notesSlides/notesSlide6.xml" ContentType="application/vnd.openxmlformats-officedocument.presentationml.notesSlide+xml"/>
  <Override PartName="/ppt/tags/tag8.xml" ContentType="application/vnd.openxmlformats-officedocument.presentationml.tags+xml"/>
  <Override PartName="/ppt/notesSlides/notesSlide7.xml" ContentType="application/vnd.openxmlformats-officedocument.presentationml.notesSlide+xml"/>
  <Override PartName="/ppt/tags/tag9.xml" ContentType="application/vnd.openxmlformats-officedocument.presentationml.tags+xml"/>
  <Override PartName="/ppt/notesSlides/notesSlide8.xml" ContentType="application/vnd.openxmlformats-officedocument.presentationml.notesSlide+xml"/>
  <Override PartName="/ppt/tags/tag10.xml" ContentType="application/vnd.openxmlformats-officedocument.presentationml.tags+xml"/>
  <Override PartName="/ppt/notesSlides/notesSlide9.xml" ContentType="application/vnd.openxmlformats-officedocument.presentationml.notesSlide+xml"/>
  <Override PartName="/ppt/tags/tag11.xml" ContentType="application/vnd.openxmlformats-officedocument.presentationml.tags+xml"/>
  <Override PartName="/ppt/notesSlides/notesSlide10.xml" ContentType="application/vnd.openxmlformats-officedocument.presentationml.notesSlide+xml"/>
  <Override PartName="/ppt/tags/tag12.xml" ContentType="application/vnd.openxmlformats-officedocument.presentationml.tags+xml"/>
  <Override PartName="/ppt/notesSlides/notesSlide11.xml" ContentType="application/vnd.openxmlformats-officedocument.presentationml.notesSlide+xml"/>
  <Override PartName="/ppt/tags/tag13.xml" ContentType="application/vnd.openxmlformats-officedocument.presentationml.tags+xml"/>
  <Override PartName="/ppt/notesSlides/notesSlide12.xml" ContentType="application/vnd.openxmlformats-officedocument.presentationml.notesSlide+xml"/>
  <Override PartName="/ppt/tags/tag14.xml" ContentType="application/vnd.openxmlformats-officedocument.presentationml.tags+xml"/>
  <Override PartName="/ppt/notesSlides/notesSlide13.xml" ContentType="application/vnd.openxmlformats-officedocument.presentationml.notesSlide+xml"/>
  <Override PartName="/ppt/tags/tag15.xml" ContentType="application/vnd.openxmlformats-officedocument.presentationml.tags+xml"/>
  <Override PartName="/ppt/notesSlides/notesSlide14.xml" ContentType="application/vnd.openxmlformats-officedocument.presentationml.notesSlide+xml"/>
  <Override PartName="/ppt/tags/tag16.xml" ContentType="application/vnd.openxmlformats-officedocument.presentationml.tags+xml"/>
  <Override PartName="/ppt/notesSlides/notesSlide15.xml" ContentType="application/vnd.openxmlformats-officedocument.presentationml.notesSlide+xml"/>
  <Override PartName="/ppt/tags/tag17.xml" ContentType="application/vnd.openxmlformats-officedocument.presentationml.tags+xml"/>
  <Override PartName="/ppt/notesSlides/notesSlide16.xml" ContentType="application/vnd.openxmlformats-officedocument.presentationml.notesSlide+xml"/>
  <Override PartName="/ppt/tags/tag18.xml" ContentType="application/vnd.openxmlformats-officedocument.presentationml.tags+xml"/>
  <Override PartName="/ppt/notesSlides/notesSlide17.xml" ContentType="application/vnd.openxmlformats-officedocument.presentationml.notesSlide+xml"/>
  <Override PartName="/ppt/tags/tag19.xml" ContentType="application/vnd.openxmlformats-officedocument.presentationml.tags+xml"/>
  <Override PartName="/ppt/notesSlides/notesSlide18.xml" ContentType="application/vnd.openxmlformats-officedocument.presentationml.notesSlide+xml"/>
  <Override PartName="/ppt/tags/tag20.xml" ContentType="application/vnd.openxmlformats-officedocument.presentationml.tags+xml"/>
  <Override PartName="/ppt/notesSlides/notesSlide19.xml" ContentType="application/vnd.openxmlformats-officedocument.presentationml.notesSlide+xml"/>
  <Override PartName="/ppt/tags/tag21.xml" ContentType="application/vnd.openxmlformats-officedocument.presentationml.tags+xml"/>
  <Override PartName="/ppt/notesSlides/notesSlide20.xml" ContentType="application/vnd.openxmlformats-officedocument.presentationml.notesSlide+xml"/>
  <Override PartName="/ppt/tags/tag22.xml" ContentType="application/vnd.openxmlformats-officedocument.presentationml.tags+xml"/>
  <Override PartName="/ppt/notesSlides/notesSlide2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26"/>
  </p:notesMasterIdLst>
  <p:sldIdLst>
    <p:sldId id="256" r:id="rId5"/>
    <p:sldId id="265" r:id="rId6"/>
    <p:sldId id="264" r:id="rId7"/>
    <p:sldId id="266" r:id="rId8"/>
    <p:sldId id="273" r:id="rId9"/>
    <p:sldId id="259" r:id="rId10"/>
    <p:sldId id="267" r:id="rId11"/>
    <p:sldId id="257" r:id="rId12"/>
    <p:sldId id="258" r:id="rId13"/>
    <p:sldId id="262" r:id="rId14"/>
    <p:sldId id="268" r:id="rId15"/>
    <p:sldId id="269" r:id="rId16"/>
    <p:sldId id="274" r:id="rId17"/>
    <p:sldId id="276" r:id="rId18"/>
    <p:sldId id="270" r:id="rId19"/>
    <p:sldId id="275" r:id="rId20"/>
    <p:sldId id="263" r:id="rId21"/>
    <p:sldId id="261" r:id="rId22"/>
    <p:sldId id="260" r:id="rId23"/>
    <p:sldId id="271" r:id="rId24"/>
    <p:sldId id="272" r:id="rId25"/>
  </p:sldIdLst>
  <p:sldSz cx="12192000" cy="6858000"/>
  <p:notesSz cx="6858000" cy="9144000"/>
  <p:custDataLst>
    <p:tags r:id="rId27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09" autoAdjust="0"/>
    <p:restoredTop sz="94660"/>
  </p:normalViewPr>
  <p:slideViewPr>
    <p:cSldViewPr snapToGrid="0">
      <p:cViewPr varScale="1">
        <p:scale>
          <a:sx n="77" d="100"/>
          <a:sy n="77" d="100"/>
        </p:scale>
        <p:origin x="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tags" Target="tags/tag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4AD6C6-9E04-4A83-BA1F-C011C9AC133D}" type="datetimeFigureOut">
              <a:rPr lang="en-CA" smtClean="0"/>
              <a:t>2024-06-02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21A58B6-85B5-412D-94FC-C9BBCF6AE59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966004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21A58B6-85B5-412D-94FC-C9BBCF6AE59C}" type="slidenum">
              <a:rPr lang="en-CA" smtClean="0"/>
              <a:t>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58788844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21A58B6-85B5-412D-94FC-C9BBCF6AE59C}" type="slidenum">
              <a:rPr lang="en-CA" smtClean="0"/>
              <a:t>10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83487821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21A58B6-85B5-412D-94FC-C9BBCF6AE59C}" type="slidenum">
              <a:rPr lang="en-CA" smtClean="0"/>
              <a:t>11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43102296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21A58B6-85B5-412D-94FC-C9BBCF6AE59C}" type="slidenum">
              <a:rPr lang="en-CA" smtClean="0"/>
              <a:t>12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07924502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21A58B6-85B5-412D-94FC-C9BBCF6AE59C}" type="slidenum">
              <a:rPr lang="en-CA" smtClean="0"/>
              <a:t>13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1136752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21A58B6-85B5-412D-94FC-C9BBCF6AE59C}" type="slidenum">
              <a:rPr lang="en-CA" smtClean="0"/>
              <a:t>14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91467324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21A58B6-85B5-412D-94FC-C9BBCF6AE59C}" type="slidenum">
              <a:rPr lang="en-CA" smtClean="0"/>
              <a:t>15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8311617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21A58B6-85B5-412D-94FC-C9BBCF6AE59C}" type="slidenum">
              <a:rPr lang="en-CA" smtClean="0"/>
              <a:t>16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99762158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21A58B6-85B5-412D-94FC-C9BBCF6AE59C}" type="slidenum">
              <a:rPr lang="en-CA" smtClean="0"/>
              <a:t>17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696876733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21A58B6-85B5-412D-94FC-C9BBCF6AE59C}" type="slidenum">
              <a:rPr lang="en-CA" smtClean="0"/>
              <a:t>18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350301135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21A58B6-85B5-412D-94FC-C9BBCF6AE59C}" type="slidenum">
              <a:rPr lang="en-CA" smtClean="0"/>
              <a:t>19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06242423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21A58B6-85B5-412D-94FC-C9BBCF6AE59C}" type="slidenum">
              <a:rPr lang="en-CA" smtClean="0"/>
              <a:t>2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903436193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21A58B6-85B5-412D-94FC-C9BBCF6AE59C}" type="slidenum">
              <a:rPr lang="en-CA" smtClean="0"/>
              <a:t>20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562392314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21A58B6-85B5-412D-94FC-C9BBCF6AE59C}" type="slidenum">
              <a:rPr lang="en-CA" smtClean="0"/>
              <a:t>21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2134857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21A58B6-85B5-412D-94FC-C9BBCF6AE59C}" type="slidenum">
              <a:rPr lang="en-CA" smtClean="0"/>
              <a:t>3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78807209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21A58B6-85B5-412D-94FC-C9BBCF6AE59C}" type="slidenum">
              <a:rPr lang="en-CA" smtClean="0"/>
              <a:t>4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29445609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21A58B6-85B5-412D-94FC-C9BBCF6AE59C}" type="slidenum">
              <a:rPr lang="en-CA" smtClean="0"/>
              <a:t>5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9910164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21A58B6-85B5-412D-94FC-C9BBCF6AE59C}" type="slidenum">
              <a:rPr lang="en-CA" smtClean="0"/>
              <a:t>6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18117320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21A58B6-85B5-412D-94FC-C9BBCF6AE59C}" type="slidenum">
              <a:rPr lang="en-CA" smtClean="0"/>
              <a:t>7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6375211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21A58B6-85B5-412D-94FC-C9BBCF6AE59C}" type="slidenum">
              <a:rPr lang="en-CA" smtClean="0"/>
              <a:t>8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48083506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21A58B6-85B5-412D-94FC-C9BBCF6AE59C}" type="slidenum">
              <a:rPr lang="en-CA" smtClean="0"/>
              <a:t>9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6603463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D68C23-ECF5-4D9E-B223-ADEA7095F84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3BA6FE5-32EE-489C-8631-70E470CB805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6C8FCA-87D3-4415-88CA-7B53475171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02639D-E3EC-4C60-8FFB-DF6D9C5D84E8}" type="datetimeFigureOut">
              <a:rPr lang="en-CA" smtClean="0"/>
              <a:t>2024-06-02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BA3A7AF-32B6-4CD8-8EDA-9EEF261C1F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9DE5D0-2A2E-4F43-AB9D-C4DAD7EFD3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E2C9C-35D6-4559-AC6A-9C53692098B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6936226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E5FCD0-96A7-45DD-A5C6-6766C302A1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A7FB335-95D0-41B8-8579-114F6F1D95D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FA833D-B7A9-4CDB-BC62-321743D1E2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02639D-E3EC-4C60-8FFB-DF6D9C5D84E8}" type="datetimeFigureOut">
              <a:rPr lang="en-CA" smtClean="0"/>
              <a:t>2024-06-02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FD919A-CA88-40CF-883B-9CCBF4D530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AA8F61A-A262-4F8A-A810-193A77A3A1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E2C9C-35D6-4559-AC6A-9C53692098B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623439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2C5FAA3-3A2E-4397-84BF-54DD9D7BED8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FFC00F1-635A-42B0-8A9C-6285DDD96EB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AF6C259-1370-42A5-9700-3E041F787B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02639D-E3EC-4C60-8FFB-DF6D9C5D84E8}" type="datetimeFigureOut">
              <a:rPr lang="en-CA" smtClean="0"/>
              <a:t>2024-06-02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2CF6392-AD72-4E8E-995A-2289EDC6B1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E14318-A3C6-4D68-B5CC-57D32B3107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E2C9C-35D6-4559-AC6A-9C53692098B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7909060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2BAF80-733C-4EFA-9B53-A23436CCCD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F38357-07EA-4AB7-9AAD-E39AA1D7FC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3F4B66D-A2A5-4E31-8194-40FD605B0D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02639D-E3EC-4C60-8FFB-DF6D9C5D84E8}" type="datetimeFigureOut">
              <a:rPr lang="en-CA" smtClean="0"/>
              <a:t>2024-06-02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215C827-2BE5-4630-A4CD-E319C067C0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6EFC67B-EF30-43BC-B063-7A7228CF69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E2C9C-35D6-4559-AC6A-9C53692098B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8099863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730CBD-323C-4407-9DDD-429674D415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0D09EF4-2EF3-4295-B739-F3FC6EB4061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736ABDB-7DBF-47DC-AC12-AB43990BF8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02639D-E3EC-4C60-8FFB-DF6D9C5D84E8}" type="datetimeFigureOut">
              <a:rPr lang="en-CA" smtClean="0"/>
              <a:t>2024-06-02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539FC3C-A697-4FBC-B603-55B3404F58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D0BAFC1-1DF3-441D-9666-D026A47645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E2C9C-35D6-4559-AC6A-9C53692098B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7371907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81074E-6AB9-40E0-A536-0551B89FF2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EBC635-3956-4788-805A-D91931F1D9C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57493E7-9D64-42B9-8C00-213208BD59D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E8DF207-8A84-49DC-9E5B-F96B619FA2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02639D-E3EC-4C60-8FFB-DF6D9C5D84E8}" type="datetimeFigureOut">
              <a:rPr lang="en-CA" smtClean="0"/>
              <a:t>2024-06-02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6CC9135-B39C-40E9-BF5A-B7A243CD69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987A4A3-5A25-4C9A-BBB4-F5A7FEC804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E2C9C-35D6-4559-AC6A-9C53692098B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4340028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E4D86D-6043-4F52-9390-CA4C9A7AE3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0E77FF1-5769-4CA4-803B-E5EE45D7C23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EFCCAC0-2333-495E-8E0A-493D63A1A27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D13F65D-89D6-423F-80AF-3497E883802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A377CC0-4E3D-49AB-8250-9C425E0A911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E00F520-18B9-48FB-9B29-A00805A736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02639D-E3EC-4C60-8FFB-DF6D9C5D84E8}" type="datetimeFigureOut">
              <a:rPr lang="en-CA" smtClean="0"/>
              <a:t>2024-06-02</a:t>
            </a:fld>
            <a:endParaRPr lang="en-CA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514D0FF-8F1D-4D05-BA5E-DAC2F97923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A4AE6C6-BEAF-4333-A0C1-489AFB84E2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E2C9C-35D6-4559-AC6A-9C53692098B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9806749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B7230E-CBB7-4276-9047-B6D35E5F5B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6C2B19D-6F34-4D0F-831A-E83155A7B0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02639D-E3EC-4C60-8FFB-DF6D9C5D84E8}" type="datetimeFigureOut">
              <a:rPr lang="en-CA" smtClean="0"/>
              <a:t>2024-06-02</a:t>
            </a:fld>
            <a:endParaRPr lang="en-CA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F618B23-F118-4DCF-ACEB-BD477E6288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BE657C4-E830-44A8-A85E-246B3F3504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E2C9C-35D6-4559-AC6A-9C53692098B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1880716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DD74477-2068-4A1E-8642-9BB8488022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02639D-E3EC-4C60-8FFB-DF6D9C5D84E8}" type="datetimeFigureOut">
              <a:rPr lang="en-CA" smtClean="0"/>
              <a:t>2024-06-02</a:t>
            </a:fld>
            <a:endParaRPr lang="en-CA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3C2C34A-A308-4EC5-8174-7FA1D1760D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1D612CF-A7F9-4B27-93E8-D6C4FE37EA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E2C9C-35D6-4559-AC6A-9C53692098B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3764463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5AD56E-9F4E-4291-A5D2-AD49A25CC4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AFFC53-4147-46C9-8E8F-AD3A2FDB28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ADDD2A5-E0A8-4F8E-B493-0122FA2D2CC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8021CDE-BA9D-43A8-94A6-929283BB89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02639D-E3EC-4C60-8FFB-DF6D9C5D84E8}" type="datetimeFigureOut">
              <a:rPr lang="en-CA" smtClean="0"/>
              <a:t>2024-06-02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66BBE19-C0A5-426B-BB06-A647F5AD45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2CD2145-E09E-4C71-B381-5B6CED8C2E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E2C9C-35D6-4559-AC6A-9C53692098B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535761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8EF116-278E-46E0-ACF0-3E81B3D14A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CC9DDFE-4474-4DAA-8344-1F6FD5DC2ED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94A337A-AF7F-45DC-939C-789B9187989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A5570A2-1E61-404C-B1A2-4BEA39AD3D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02639D-E3EC-4C60-8FFB-DF6D9C5D84E8}" type="datetimeFigureOut">
              <a:rPr lang="en-CA" smtClean="0"/>
              <a:t>2024-06-02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24B9A97-B870-4100-AE6D-A37ED9B9E9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2DF48A0-373C-4E75-A01D-D76E6064E9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E2C9C-35D6-4559-AC6A-9C53692098B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8744047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4ACEC98-999F-4F48-8960-3BBCFEF4FB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2545472-6173-4803-96FD-CCD14E802FB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6DD9EB-55DD-48A4-9B3C-71AE0B56058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02639D-E3EC-4C60-8FFB-DF6D9C5D84E8}" type="datetimeFigureOut">
              <a:rPr lang="en-CA" smtClean="0"/>
              <a:t>2024-06-02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D022F4D-FAD5-44A7-9AD7-B51C55746CE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289FD3C-F531-4EC6-B890-EA051B257FB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AE2C9C-35D6-4559-AC6A-9C53692098B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2248311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7" Type="http://schemas.openxmlformats.org/officeDocument/2006/relationships/image" Target="../media/image25.wmf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1.xml"/><Relationship Id="rId6" Type="http://schemas.openxmlformats.org/officeDocument/2006/relationships/oleObject" Target="../embeddings/oleObject20.bin"/><Relationship Id="rId5" Type="http://schemas.openxmlformats.org/officeDocument/2006/relationships/image" Target="../media/image24.wmf"/><Relationship Id="rId4" Type="http://schemas.openxmlformats.org/officeDocument/2006/relationships/oleObject" Target="../embeddings/oleObject19.bin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7" Type="http://schemas.openxmlformats.org/officeDocument/2006/relationships/image" Target="../media/image27.wmf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2.xml"/><Relationship Id="rId6" Type="http://schemas.openxmlformats.org/officeDocument/2006/relationships/oleObject" Target="../embeddings/oleObject22.bin"/><Relationship Id="rId5" Type="http://schemas.openxmlformats.org/officeDocument/2006/relationships/image" Target="../media/image26.wmf"/><Relationship Id="rId4" Type="http://schemas.openxmlformats.org/officeDocument/2006/relationships/oleObject" Target="../embeddings/oleObject21.bin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7" Type="http://schemas.openxmlformats.org/officeDocument/2006/relationships/image" Target="../media/image29.wmf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3.xml"/><Relationship Id="rId6" Type="http://schemas.openxmlformats.org/officeDocument/2006/relationships/oleObject" Target="../embeddings/oleObject24.bin"/><Relationship Id="rId5" Type="http://schemas.openxmlformats.org/officeDocument/2006/relationships/image" Target="../media/image28.wmf"/><Relationship Id="rId4" Type="http://schemas.openxmlformats.org/officeDocument/2006/relationships/oleObject" Target="../embeddings/oleObject23.bin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32.wmf"/><Relationship Id="rId13" Type="http://schemas.openxmlformats.org/officeDocument/2006/relationships/oleObject" Target="../embeddings/oleObject29.bin"/><Relationship Id="rId18" Type="http://schemas.openxmlformats.org/officeDocument/2006/relationships/image" Target="../media/image37.wmf"/><Relationship Id="rId3" Type="http://schemas.openxmlformats.org/officeDocument/2006/relationships/notesSlide" Target="../notesSlides/notesSlide13.xml"/><Relationship Id="rId7" Type="http://schemas.openxmlformats.org/officeDocument/2006/relationships/oleObject" Target="../embeddings/oleObject26.bin"/><Relationship Id="rId12" Type="http://schemas.openxmlformats.org/officeDocument/2006/relationships/image" Target="../media/image34.wmf"/><Relationship Id="rId17" Type="http://schemas.openxmlformats.org/officeDocument/2006/relationships/oleObject" Target="../embeddings/oleObject31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6.wmf"/><Relationship Id="rId1" Type="http://schemas.openxmlformats.org/officeDocument/2006/relationships/tags" Target="../tags/tag14.xml"/><Relationship Id="rId6" Type="http://schemas.openxmlformats.org/officeDocument/2006/relationships/image" Target="../media/image31.wmf"/><Relationship Id="rId11" Type="http://schemas.openxmlformats.org/officeDocument/2006/relationships/oleObject" Target="../embeddings/oleObject28.bin"/><Relationship Id="rId5" Type="http://schemas.openxmlformats.org/officeDocument/2006/relationships/oleObject" Target="../embeddings/oleObject25.bin"/><Relationship Id="rId15" Type="http://schemas.openxmlformats.org/officeDocument/2006/relationships/oleObject" Target="../embeddings/oleObject30.bin"/><Relationship Id="rId10" Type="http://schemas.openxmlformats.org/officeDocument/2006/relationships/image" Target="../media/image33.wmf"/><Relationship Id="rId4" Type="http://schemas.openxmlformats.org/officeDocument/2006/relationships/image" Target="../media/image30.png"/><Relationship Id="rId9" Type="http://schemas.openxmlformats.org/officeDocument/2006/relationships/oleObject" Target="../embeddings/oleObject27.bin"/><Relationship Id="rId14" Type="http://schemas.openxmlformats.org/officeDocument/2006/relationships/image" Target="../media/image35.wmf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4.bin"/><Relationship Id="rId13" Type="http://schemas.openxmlformats.org/officeDocument/2006/relationships/image" Target="../media/image42.wmf"/><Relationship Id="rId18" Type="http://schemas.openxmlformats.org/officeDocument/2006/relationships/image" Target="../media/image45.png"/><Relationship Id="rId3" Type="http://schemas.openxmlformats.org/officeDocument/2006/relationships/notesSlide" Target="../notesSlides/notesSlide14.xml"/><Relationship Id="rId7" Type="http://schemas.openxmlformats.org/officeDocument/2006/relationships/image" Target="../media/image39.wmf"/><Relationship Id="rId12" Type="http://schemas.openxmlformats.org/officeDocument/2006/relationships/oleObject" Target="../embeddings/oleObject36.bin"/><Relationship Id="rId17" Type="http://schemas.openxmlformats.org/officeDocument/2006/relationships/image" Target="../media/image44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38.bin"/><Relationship Id="rId1" Type="http://schemas.openxmlformats.org/officeDocument/2006/relationships/tags" Target="../tags/tag15.xml"/><Relationship Id="rId6" Type="http://schemas.openxmlformats.org/officeDocument/2006/relationships/oleObject" Target="../embeddings/oleObject33.bin"/><Relationship Id="rId11" Type="http://schemas.openxmlformats.org/officeDocument/2006/relationships/image" Target="../media/image41.wmf"/><Relationship Id="rId5" Type="http://schemas.openxmlformats.org/officeDocument/2006/relationships/image" Target="../media/image38.wmf"/><Relationship Id="rId15" Type="http://schemas.openxmlformats.org/officeDocument/2006/relationships/image" Target="../media/image43.wmf"/><Relationship Id="rId10" Type="http://schemas.openxmlformats.org/officeDocument/2006/relationships/oleObject" Target="../embeddings/oleObject35.bin"/><Relationship Id="rId4" Type="http://schemas.openxmlformats.org/officeDocument/2006/relationships/oleObject" Target="../embeddings/oleObject32.bin"/><Relationship Id="rId9" Type="http://schemas.openxmlformats.org/officeDocument/2006/relationships/image" Target="../media/image40.wmf"/><Relationship Id="rId14" Type="http://schemas.openxmlformats.org/officeDocument/2006/relationships/oleObject" Target="../embeddings/oleObject37.bin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5.xml"/><Relationship Id="rId7" Type="http://schemas.openxmlformats.org/officeDocument/2006/relationships/image" Target="../media/image47.wmf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6.xml"/><Relationship Id="rId6" Type="http://schemas.openxmlformats.org/officeDocument/2006/relationships/oleObject" Target="../embeddings/oleObject40.bin"/><Relationship Id="rId5" Type="http://schemas.openxmlformats.org/officeDocument/2006/relationships/image" Target="../media/image46.wmf"/><Relationship Id="rId4" Type="http://schemas.openxmlformats.org/officeDocument/2006/relationships/oleObject" Target="../embeddings/oleObject39.bin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6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7.xml"/><Relationship Id="rId6" Type="http://schemas.openxmlformats.org/officeDocument/2006/relationships/image" Target="../media/image49.wmf"/><Relationship Id="rId5" Type="http://schemas.openxmlformats.org/officeDocument/2006/relationships/oleObject" Target="../embeddings/oleObject41.bin"/><Relationship Id="rId4" Type="http://schemas.openxmlformats.org/officeDocument/2006/relationships/image" Target="../media/image48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7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8.xml"/><Relationship Id="rId5" Type="http://schemas.openxmlformats.org/officeDocument/2006/relationships/image" Target="../media/image51.png"/><Relationship Id="rId4" Type="http://schemas.openxmlformats.org/officeDocument/2006/relationships/image" Target="../media/image50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8.xml"/><Relationship Id="rId7" Type="http://schemas.openxmlformats.org/officeDocument/2006/relationships/image" Target="../media/image53.wmf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9.xml"/><Relationship Id="rId6" Type="http://schemas.openxmlformats.org/officeDocument/2006/relationships/oleObject" Target="../embeddings/oleObject43.bin"/><Relationship Id="rId5" Type="http://schemas.openxmlformats.org/officeDocument/2006/relationships/image" Target="../media/image52.wmf"/><Relationship Id="rId4" Type="http://schemas.openxmlformats.org/officeDocument/2006/relationships/oleObject" Target="../embeddings/oleObject42.bin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9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0.xml"/><Relationship Id="rId4" Type="http://schemas.openxmlformats.org/officeDocument/2006/relationships/image" Target="../media/image5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Relationship Id="rId6" Type="http://schemas.openxmlformats.org/officeDocument/2006/relationships/image" Target="../media/image2.png"/><Relationship Id="rId5" Type="http://schemas.openxmlformats.org/officeDocument/2006/relationships/image" Target="../media/image1.wmf"/><Relationship Id="rId4" Type="http://schemas.openxmlformats.org/officeDocument/2006/relationships/oleObject" Target="../embeddings/oleObject1.bin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0.xml"/><Relationship Id="rId7" Type="http://schemas.openxmlformats.org/officeDocument/2006/relationships/image" Target="../media/image56.wmf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1.xml"/><Relationship Id="rId6" Type="http://schemas.openxmlformats.org/officeDocument/2006/relationships/oleObject" Target="../embeddings/oleObject45.bin"/><Relationship Id="rId5" Type="http://schemas.openxmlformats.org/officeDocument/2006/relationships/image" Target="../media/image55.wmf"/><Relationship Id="rId4" Type="http://schemas.openxmlformats.org/officeDocument/2006/relationships/oleObject" Target="../embeddings/oleObject44.bin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1.xml"/><Relationship Id="rId7" Type="http://schemas.openxmlformats.org/officeDocument/2006/relationships/image" Target="../media/image58.wmf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2.xml"/><Relationship Id="rId6" Type="http://schemas.openxmlformats.org/officeDocument/2006/relationships/oleObject" Target="../embeddings/oleObject47.bin"/><Relationship Id="rId5" Type="http://schemas.openxmlformats.org/officeDocument/2006/relationships/image" Target="../media/image57.wmf"/><Relationship Id="rId4" Type="http://schemas.openxmlformats.org/officeDocument/2006/relationships/oleObject" Target="../embeddings/oleObject46.bin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Relationship Id="rId6" Type="http://schemas.openxmlformats.org/officeDocument/2006/relationships/image" Target="../media/image4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wmf"/><Relationship Id="rId3" Type="http://schemas.openxmlformats.org/officeDocument/2006/relationships/notesSlide" Target="../notesSlides/notesSlide4.xml"/><Relationship Id="rId7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Relationship Id="rId6" Type="http://schemas.openxmlformats.org/officeDocument/2006/relationships/image" Target="../media/image6.wmf"/><Relationship Id="rId11" Type="http://schemas.openxmlformats.org/officeDocument/2006/relationships/image" Target="../media/image8.wmf"/><Relationship Id="rId5" Type="http://schemas.openxmlformats.org/officeDocument/2006/relationships/oleObject" Target="../embeddings/oleObject3.bin"/><Relationship Id="rId10" Type="http://schemas.openxmlformats.org/officeDocument/2006/relationships/oleObject" Target="../embeddings/oleObject6.bin"/><Relationship Id="rId4" Type="http://schemas.openxmlformats.org/officeDocument/2006/relationships/image" Target="../media/image5.png"/><Relationship Id="rId9" Type="http://schemas.openxmlformats.org/officeDocument/2006/relationships/oleObject" Target="../embeddings/oleObject5.bin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9.bin"/><Relationship Id="rId13" Type="http://schemas.openxmlformats.org/officeDocument/2006/relationships/oleObject" Target="../embeddings/oleObject12.bin"/><Relationship Id="rId18" Type="http://schemas.openxmlformats.org/officeDocument/2006/relationships/image" Target="../media/image15.wmf"/><Relationship Id="rId3" Type="http://schemas.openxmlformats.org/officeDocument/2006/relationships/notesSlide" Target="../notesSlides/notesSlide5.xml"/><Relationship Id="rId7" Type="http://schemas.openxmlformats.org/officeDocument/2006/relationships/image" Target="../media/image10.wmf"/><Relationship Id="rId12" Type="http://schemas.openxmlformats.org/officeDocument/2006/relationships/oleObject" Target="../embeddings/oleObject11.bin"/><Relationship Id="rId17" Type="http://schemas.openxmlformats.org/officeDocument/2006/relationships/oleObject" Target="../embeddings/oleObject14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4.wmf"/><Relationship Id="rId1" Type="http://schemas.openxmlformats.org/officeDocument/2006/relationships/tags" Target="../tags/tag6.xml"/><Relationship Id="rId6" Type="http://schemas.openxmlformats.org/officeDocument/2006/relationships/oleObject" Target="../embeddings/oleObject8.bin"/><Relationship Id="rId11" Type="http://schemas.openxmlformats.org/officeDocument/2006/relationships/image" Target="../media/image12.wmf"/><Relationship Id="rId5" Type="http://schemas.openxmlformats.org/officeDocument/2006/relationships/image" Target="../media/image9.wmf"/><Relationship Id="rId15" Type="http://schemas.openxmlformats.org/officeDocument/2006/relationships/oleObject" Target="../embeddings/oleObject13.bin"/><Relationship Id="rId10" Type="http://schemas.openxmlformats.org/officeDocument/2006/relationships/oleObject" Target="../embeddings/oleObject10.bin"/><Relationship Id="rId4" Type="http://schemas.openxmlformats.org/officeDocument/2006/relationships/oleObject" Target="../embeddings/oleObject7.bin"/><Relationship Id="rId9" Type="http://schemas.openxmlformats.org/officeDocument/2006/relationships/image" Target="../media/image11.wmf"/><Relationship Id="rId14" Type="http://schemas.openxmlformats.org/officeDocument/2006/relationships/image" Target="../media/image13.w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7.xml"/><Relationship Id="rId4" Type="http://schemas.openxmlformats.org/officeDocument/2006/relationships/image" Target="../media/image16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wmf"/><Relationship Id="rId3" Type="http://schemas.openxmlformats.org/officeDocument/2006/relationships/notesSlide" Target="../notesSlides/notesSlide7.xml"/><Relationship Id="rId7" Type="http://schemas.openxmlformats.org/officeDocument/2006/relationships/oleObject" Target="../embeddings/oleObject16.bin"/><Relationship Id="rId12" Type="http://schemas.openxmlformats.org/officeDocument/2006/relationships/image" Target="../media/image21.wmf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8.xml"/><Relationship Id="rId6" Type="http://schemas.openxmlformats.org/officeDocument/2006/relationships/image" Target="../media/image18.wmf"/><Relationship Id="rId11" Type="http://schemas.openxmlformats.org/officeDocument/2006/relationships/oleObject" Target="../embeddings/oleObject18.bin"/><Relationship Id="rId5" Type="http://schemas.openxmlformats.org/officeDocument/2006/relationships/oleObject" Target="../embeddings/oleObject15.bin"/><Relationship Id="rId10" Type="http://schemas.openxmlformats.org/officeDocument/2006/relationships/image" Target="../media/image20.wmf"/><Relationship Id="rId4" Type="http://schemas.openxmlformats.org/officeDocument/2006/relationships/image" Target="../media/image17.png"/><Relationship Id="rId9" Type="http://schemas.openxmlformats.org/officeDocument/2006/relationships/oleObject" Target="../embeddings/oleObject17.bin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9.xml"/><Relationship Id="rId4" Type="http://schemas.openxmlformats.org/officeDocument/2006/relationships/image" Target="../media/image2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0.xml"/><Relationship Id="rId4" Type="http://schemas.openxmlformats.org/officeDocument/2006/relationships/image" Target="../media/image2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E776CE-0385-491A-A312-03883EB4A3B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CA" dirty="0"/>
              <a:t>CH1.5 Review on</a:t>
            </a:r>
            <a:br>
              <a:rPr lang="en-CA" dirty="0"/>
            </a:br>
            <a:r>
              <a:rPr lang="en-CA" dirty="0"/>
              <a:t>Solving Rational Equations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950F634-3983-46CA-9B78-41AF27D291F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CA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13432421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715945-9086-4C8A-A7F0-DD4CFCD6AC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9288" y="333325"/>
            <a:ext cx="4238549" cy="756641"/>
          </a:xfrm>
        </p:spPr>
        <p:txBody>
          <a:bodyPr/>
          <a:lstStyle/>
          <a:p>
            <a:pPr marL="0" indent="0">
              <a:buNone/>
            </a:pPr>
            <a:r>
              <a:rPr lang="en-CA" dirty="0"/>
              <a:t>Add the following: </a:t>
            </a:r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6ED809FC-331C-4189-9584-1014FFAA6C8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1488704"/>
              </p:ext>
            </p:extLst>
          </p:nvPr>
        </p:nvGraphicFramePr>
        <p:xfrm>
          <a:off x="482803" y="822033"/>
          <a:ext cx="2215134" cy="94067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927000" imgH="393480" progId="Equation.DSMT4">
                  <p:embed/>
                </p:oleObj>
              </mc:Choice>
              <mc:Fallback>
                <p:oleObj name="Equation" r:id="rId4" imgW="927000" imgH="39348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6ED809FC-331C-4189-9584-1014FFAA6C8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482803" y="822033"/>
                        <a:ext cx="2215134" cy="94067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172DC5AE-D47A-48C4-AD84-A184A786C5A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84869264"/>
              </p:ext>
            </p:extLst>
          </p:nvPr>
        </p:nvGraphicFramePr>
        <p:xfrm>
          <a:off x="399288" y="2148179"/>
          <a:ext cx="1395413" cy="3887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583920" imgH="1625400" progId="Equation.DSMT4">
                  <p:embed/>
                </p:oleObj>
              </mc:Choice>
              <mc:Fallback>
                <p:oleObj name="Equation" r:id="rId6" imgW="583920" imgH="1625400" progId="Equation.DSMT4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172DC5AE-D47A-48C4-AD84-A184A786C5A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399288" y="2148179"/>
                        <a:ext cx="1395413" cy="38877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316093112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715945-9086-4C8A-A7F0-DD4CFCD6AC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9288" y="333325"/>
            <a:ext cx="4238549" cy="756641"/>
          </a:xfrm>
        </p:spPr>
        <p:txBody>
          <a:bodyPr/>
          <a:lstStyle/>
          <a:p>
            <a:pPr marL="0" indent="0">
              <a:buNone/>
            </a:pPr>
            <a:r>
              <a:rPr lang="en-CA" dirty="0"/>
              <a:t>Subtract the following: </a:t>
            </a:r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6ED809FC-331C-4189-9584-1014FFAA6C8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56601096"/>
              </p:ext>
            </p:extLst>
          </p:nvPr>
        </p:nvGraphicFramePr>
        <p:xfrm>
          <a:off x="528638" y="822325"/>
          <a:ext cx="2122487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888840" imgH="393480" progId="Equation.DSMT4">
                  <p:embed/>
                </p:oleObj>
              </mc:Choice>
              <mc:Fallback>
                <p:oleObj name="Equation" r:id="rId4" imgW="888840" imgH="39348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6ED809FC-331C-4189-9584-1014FFAA6C8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528638" y="822325"/>
                        <a:ext cx="2122487" cy="939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172DC5AE-D47A-48C4-AD84-A184A786C5A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26401162"/>
              </p:ext>
            </p:extLst>
          </p:nvPr>
        </p:nvGraphicFramePr>
        <p:xfrm>
          <a:off x="264795" y="2152968"/>
          <a:ext cx="6188075" cy="2733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590560" imgH="1143000" progId="Equation.DSMT4">
                  <p:embed/>
                </p:oleObj>
              </mc:Choice>
              <mc:Fallback>
                <p:oleObj name="Equation" r:id="rId6" imgW="2590560" imgH="1143000" progId="Equation.DSMT4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172DC5AE-D47A-48C4-AD84-A184A786C5A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264795" y="2152968"/>
                        <a:ext cx="6188075" cy="27336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25386888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715945-9086-4C8A-A7F0-DD4CFCD6AC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9288" y="333325"/>
            <a:ext cx="4238549" cy="756641"/>
          </a:xfrm>
        </p:spPr>
        <p:txBody>
          <a:bodyPr/>
          <a:lstStyle/>
          <a:p>
            <a:pPr marL="0" indent="0">
              <a:buNone/>
            </a:pPr>
            <a:r>
              <a:rPr lang="en-CA" dirty="0"/>
              <a:t>Add the following: </a:t>
            </a:r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6ED809FC-331C-4189-9584-1014FFAA6C8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84954824"/>
              </p:ext>
            </p:extLst>
          </p:nvPr>
        </p:nvGraphicFramePr>
        <p:xfrm>
          <a:off x="269875" y="792163"/>
          <a:ext cx="2640013" cy="10017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104840" imgH="419040" progId="Equation.DSMT4">
                  <p:embed/>
                </p:oleObj>
              </mc:Choice>
              <mc:Fallback>
                <p:oleObj name="Equation" r:id="rId4" imgW="1104840" imgH="41904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6ED809FC-331C-4189-9584-1014FFAA6C8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69875" y="792163"/>
                        <a:ext cx="2640013" cy="10017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172DC5AE-D47A-48C4-AD84-A184A786C5A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08365414"/>
              </p:ext>
            </p:extLst>
          </p:nvPr>
        </p:nvGraphicFramePr>
        <p:xfrm>
          <a:off x="399288" y="2326349"/>
          <a:ext cx="5186363" cy="2097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171520" imgH="876240" progId="Equation.DSMT4">
                  <p:embed/>
                </p:oleObj>
              </mc:Choice>
              <mc:Fallback>
                <p:oleObj name="Equation" r:id="rId6" imgW="2171520" imgH="876240" progId="Equation.DSMT4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172DC5AE-D47A-48C4-AD84-A184A786C5A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399288" y="2326349"/>
                        <a:ext cx="5186363" cy="20970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348714634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A3F66E-6993-4B98-A7FC-5250EB33ED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7511" y="187020"/>
            <a:ext cx="11141659" cy="873684"/>
          </a:xfrm>
        </p:spPr>
        <p:txBody>
          <a:bodyPr/>
          <a:lstStyle/>
          <a:p>
            <a:pPr marL="0" indent="0">
              <a:buNone/>
            </a:pPr>
            <a:r>
              <a:rPr lang="en-CA" dirty="0"/>
              <a:t>The following work was shown in solving the equation below.  AT which step was the first mistake made?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428E1A57-AF21-4A04-8529-BDA1832BD12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656831" y="798918"/>
            <a:ext cx="3592030" cy="1210873"/>
          </a:xfrm>
          <a:prstGeom prst="rect">
            <a:avLst/>
          </a:prstGeom>
        </p:spPr>
      </p:pic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CC2CDCF9-7B12-467E-99A2-67EE48F5DB7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33254001"/>
              </p:ext>
            </p:extLst>
          </p:nvPr>
        </p:nvGraphicFramePr>
        <p:xfrm>
          <a:off x="5964122" y="2183480"/>
          <a:ext cx="4506365" cy="87368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2489040" imgH="482400" progId="Equation.DSMT4">
                  <p:embed/>
                </p:oleObj>
              </mc:Choice>
              <mc:Fallback>
                <p:oleObj name="Equation" r:id="rId5" imgW="2489040" imgH="482400" progId="Equation.DSMT4">
                  <p:embed/>
                  <p:pic>
                    <p:nvPicPr>
                      <p:cNvPr id="6" name="Object 5">
                        <a:extLst>
                          <a:ext uri="{FF2B5EF4-FFF2-40B4-BE49-F238E27FC236}">
                            <a16:creationId xmlns:a16="http://schemas.microsoft.com/office/drawing/2014/main" id="{CC2CDCF9-7B12-467E-99A2-67EE48F5DB7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5964122" y="2183480"/>
                        <a:ext cx="4506365" cy="87368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478DF4DB-EF5A-4946-A721-8098711697F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55924056"/>
              </p:ext>
            </p:extLst>
          </p:nvPr>
        </p:nvGraphicFramePr>
        <p:xfrm>
          <a:off x="5917537" y="3057163"/>
          <a:ext cx="4552950" cy="873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2514600" imgH="482400" progId="Equation.DSMT4">
                  <p:embed/>
                </p:oleObj>
              </mc:Choice>
              <mc:Fallback>
                <p:oleObj name="Equation" r:id="rId7" imgW="2514600" imgH="482400" progId="Equation.DSMT4">
                  <p:embed/>
                  <p:pic>
                    <p:nvPicPr>
                      <p:cNvPr id="7" name="Object 6">
                        <a:extLst>
                          <a:ext uri="{FF2B5EF4-FFF2-40B4-BE49-F238E27FC236}">
                            <a16:creationId xmlns:a16="http://schemas.microsoft.com/office/drawing/2014/main" id="{478DF4DB-EF5A-4946-A721-8098711697F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5917537" y="3057163"/>
                        <a:ext cx="4552950" cy="8731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3D59DBD4-5328-45BC-AA01-4B0E4F799D3A}"/>
              </a:ext>
            </a:extLst>
          </p:cNvPr>
          <p:cNvCxnSpPr>
            <a:cxnSpLocks/>
          </p:cNvCxnSpPr>
          <p:nvPr/>
        </p:nvCxnSpPr>
        <p:spPr>
          <a:xfrm flipV="1">
            <a:off x="6656831" y="3573202"/>
            <a:ext cx="252500" cy="23801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4ECFFD98-C6E9-451C-980B-1F2FE33FFCAC}"/>
              </a:ext>
            </a:extLst>
          </p:cNvPr>
          <p:cNvCxnSpPr>
            <a:cxnSpLocks/>
          </p:cNvCxnSpPr>
          <p:nvPr/>
        </p:nvCxnSpPr>
        <p:spPr>
          <a:xfrm flipV="1">
            <a:off x="7326298" y="3374717"/>
            <a:ext cx="171782" cy="173291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8ACB7F04-9588-4F5F-9BD0-666446EE61B1}"/>
              </a:ext>
            </a:extLst>
          </p:cNvPr>
          <p:cNvCxnSpPr>
            <a:cxnSpLocks/>
          </p:cNvCxnSpPr>
          <p:nvPr/>
        </p:nvCxnSpPr>
        <p:spPr>
          <a:xfrm flipV="1">
            <a:off x="9259823" y="3573202"/>
            <a:ext cx="252500" cy="23801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0CC71AB2-DE67-4476-BE6E-AE2E9F0BBE85}"/>
              </a:ext>
            </a:extLst>
          </p:cNvPr>
          <p:cNvCxnSpPr>
            <a:cxnSpLocks/>
          </p:cNvCxnSpPr>
          <p:nvPr/>
        </p:nvCxnSpPr>
        <p:spPr>
          <a:xfrm flipV="1">
            <a:off x="10148340" y="3374717"/>
            <a:ext cx="307517" cy="205655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4" name="Object 13">
            <a:extLst>
              <a:ext uri="{FF2B5EF4-FFF2-40B4-BE49-F238E27FC236}">
                <a16:creationId xmlns:a16="http://schemas.microsoft.com/office/drawing/2014/main" id="{8D87463E-EF20-4C7B-8199-ADF40ED5986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81553471"/>
              </p:ext>
            </p:extLst>
          </p:nvPr>
        </p:nvGraphicFramePr>
        <p:xfrm>
          <a:off x="6190310" y="3964749"/>
          <a:ext cx="3748088" cy="504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2070000" imgH="279360" progId="Equation.DSMT4">
                  <p:embed/>
                </p:oleObj>
              </mc:Choice>
              <mc:Fallback>
                <p:oleObj name="Equation" r:id="rId9" imgW="2070000" imgH="279360" progId="Equation.DSMT4">
                  <p:embed/>
                  <p:pic>
                    <p:nvPicPr>
                      <p:cNvPr id="14" name="Object 13">
                        <a:extLst>
                          <a:ext uri="{FF2B5EF4-FFF2-40B4-BE49-F238E27FC236}">
                            <a16:creationId xmlns:a16="http://schemas.microsoft.com/office/drawing/2014/main" id="{8D87463E-EF20-4C7B-8199-ADF40ED5986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6190310" y="3964749"/>
                        <a:ext cx="3748088" cy="5048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>
            <a:extLst>
              <a:ext uri="{FF2B5EF4-FFF2-40B4-BE49-F238E27FC236}">
                <a16:creationId xmlns:a16="http://schemas.microsoft.com/office/drawing/2014/main" id="{01412DA3-90E6-42E1-A272-968759AE8C7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58258043"/>
              </p:ext>
            </p:extLst>
          </p:nvPr>
        </p:nvGraphicFramePr>
        <p:xfrm>
          <a:off x="6362723" y="4620615"/>
          <a:ext cx="3149600" cy="3667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1739880" imgH="203040" progId="Equation.DSMT4">
                  <p:embed/>
                </p:oleObj>
              </mc:Choice>
              <mc:Fallback>
                <p:oleObj name="Equation" r:id="rId11" imgW="1739880" imgH="203040" progId="Equation.DSMT4">
                  <p:embed/>
                  <p:pic>
                    <p:nvPicPr>
                      <p:cNvPr id="15" name="Object 14">
                        <a:extLst>
                          <a:ext uri="{FF2B5EF4-FFF2-40B4-BE49-F238E27FC236}">
                            <a16:creationId xmlns:a16="http://schemas.microsoft.com/office/drawing/2014/main" id="{01412DA3-90E6-42E1-A272-968759AE8C7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6362723" y="4620615"/>
                        <a:ext cx="3149600" cy="3667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>
            <a:extLst>
              <a:ext uri="{FF2B5EF4-FFF2-40B4-BE49-F238E27FC236}">
                <a16:creationId xmlns:a16="http://schemas.microsoft.com/office/drawing/2014/main" id="{96FD2FC2-16BA-4875-AE00-20E503905DC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23703998"/>
              </p:ext>
            </p:extLst>
          </p:nvPr>
        </p:nvGraphicFramePr>
        <p:xfrm>
          <a:off x="6964490" y="5233176"/>
          <a:ext cx="1838325" cy="3667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1015920" imgH="203040" progId="Equation.DSMT4">
                  <p:embed/>
                </p:oleObj>
              </mc:Choice>
              <mc:Fallback>
                <p:oleObj name="Equation" r:id="rId13" imgW="1015920" imgH="203040" progId="Equation.DSMT4">
                  <p:embed/>
                  <p:pic>
                    <p:nvPicPr>
                      <p:cNvPr id="16" name="Object 15">
                        <a:extLst>
                          <a:ext uri="{FF2B5EF4-FFF2-40B4-BE49-F238E27FC236}">
                            <a16:creationId xmlns:a16="http://schemas.microsoft.com/office/drawing/2014/main" id="{96FD2FC2-16BA-4875-AE00-20E503905DC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6964490" y="5233176"/>
                        <a:ext cx="1838325" cy="3667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3CCC2356-A499-4CF8-A2D4-B336931789F3}"/>
              </a:ext>
            </a:extLst>
          </p:cNvPr>
          <p:cNvCxnSpPr>
            <a:cxnSpLocks/>
          </p:cNvCxnSpPr>
          <p:nvPr/>
        </p:nvCxnSpPr>
        <p:spPr>
          <a:xfrm flipV="1">
            <a:off x="6866533" y="4728488"/>
            <a:ext cx="252500" cy="23801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63C1E30B-4A56-4BF5-9BE2-7BD1EAE4E093}"/>
              </a:ext>
            </a:extLst>
          </p:cNvPr>
          <p:cNvCxnSpPr>
            <a:cxnSpLocks/>
          </p:cNvCxnSpPr>
          <p:nvPr/>
        </p:nvCxnSpPr>
        <p:spPr>
          <a:xfrm flipV="1">
            <a:off x="7771467" y="4740527"/>
            <a:ext cx="307517" cy="205655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9" name="Object 18">
            <a:extLst>
              <a:ext uri="{FF2B5EF4-FFF2-40B4-BE49-F238E27FC236}">
                <a16:creationId xmlns:a16="http://schemas.microsoft.com/office/drawing/2014/main" id="{D8087D38-A7CB-46CD-8CD0-F636FCC5C19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70144684"/>
              </p:ext>
            </p:extLst>
          </p:nvPr>
        </p:nvGraphicFramePr>
        <p:xfrm>
          <a:off x="6939368" y="5757645"/>
          <a:ext cx="1976437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1091880" imgH="253800" progId="Equation.DSMT4">
                  <p:embed/>
                </p:oleObj>
              </mc:Choice>
              <mc:Fallback>
                <p:oleObj name="Equation" r:id="rId15" imgW="1091880" imgH="253800" progId="Equation.DSMT4">
                  <p:embed/>
                  <p:pic>
                    <p:nvPicPr>
                      <p:cNvPr id="19" name="Object 18">
                        <a:extLst>
                          <a:ext uri="{FF2B5EF4-FFF2-40B4-BE49-F238E27FC236}">
                            <a16:creationId xmlns:a16="http://schemas.microsoft.com/office/drawing/2014/main" id="{D8087D38-A7CB-46CD-8CD0-F636FCC5C19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6939368" y="5757645"/>
                        <a:ext cx="1976437" cy="457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9">
            <a:extLst>
              <a:ext uri="{FF2B5EF4-FFF2-40B4-BE49-F238E27FC236}">
                <a16:creationId xmlns:a16="http://schemas.microsoft.com/office/drawing/2014/main" id="{5F582F89-BC13-4B48-BBA7-60936644CFC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17545151"/>
              </p:ext>
            </p:extLst>
          </p:nvPr>
        </p:nvGraphicFramePr>
        <p:xfrm>
          <a:off x="6906666" y="6303683"/>
          <a:ext cx="282575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1562040" imgH="253800" progId="Equation.DSMT4">
                  <p:embed/>
                </p:oleObj>
              </mc:Choice>
              <mc:Fallback>
                <p:oleObj name="Equation" r:id="rId17" imgW="1562040" imgH="253800" progId="Equation.DSMT4">
                  <p:embed/>
                  <p:pic>
                    <p:nvPicPr>
                      <p:cNvPr id="20" name="Object 19">
                        <a:extLst>
                          <a:ext uri="{FF2B5EF4-FFF2-40B4-BE49-F238E27FC236}">
                            <a16:creationId xmlns:a16="http://schemas.microsoft.com/office/drawing/2014/main" id="{5F582F89-BC13-4B48-BBA7-60936644CFC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8"/>
                      <a:stretch>
                        <a:fillRect/>
                      </a:stretch>
                    </p:blipFill>
                    <p:spPr>
                      <a:xfrm>
                        <a:off x="6906666" y="6303683"/>
                        <a:ext cx="2825750" cy="457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TextBox 20">
            <a:extLst>
              <a:ext uri="{FF2B5EF4-FFF2-40B4-BE49-F238E27FC236}">
                <a16:creationId xmlns:a16="http://schemas.microsoft.com/office/drawing/2014/main" id="{91A02827-60B3-4ECF-AF95-1AE884F5E12C}"/>
              </a:ext>
            </a:extLst>
          </p:cNvPr>
          <p:cNvSpPr txBox="1"/>
          <p:nvPr/>
        </p:nvSpPr>
        <p:spPr>
          <a:xfrm>
            <a:off x="117043" y="1448409"/>
            <a:ext cx="46610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/>
              <a:t>a) The first mistake is in step 1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2FA15E1D-D765-40D5-BED9-8AF0DA1BCAA8}"/>
              </a:ext>
            </a:extLst>
          </p:cNvPr>
          <p:cNvSpPr txBox="1"/>
          <p:nvPr/>
        </p:nvSpPr>
        <p:spPr>
          <a:xfrm>
            <a:off x="117043" y="2250989"/>
            <a:ext cx="46610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/>
              <a:t>b) The first mistake is in step 2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D74D6DCB-17E5-48D1-A491-58A0A458EE48}"/>
              </a:ext>
            </a:extLst>
          </p:cNvPr>
          <p:cNvSpPr txBox="1"/>
          <p:nvPr/>
        </p:nvSpPr>
        <p:spPr>
          <a:xfrm>
            <a:off x="131673" y="3053569"/>
            <a:ext cx="466108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/>
              <a:t>c) The first mistake is in step 4 because terms were incorrectly cancelled out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7215B4FA-AD2F-46E4-825D-6AAC0DB5E395}"/>
              </a:ext>
            </a:extLst>
          </p:cNvPr>
          <p:cNvSpPr txBox="1"/>
          <p:nvPr/>
        </p:nvSpPr>
        <p:spPr>
          <a:xfrm>
            <a:off x="146303" y="3856149"/>
            <a:ext cx="466108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/>
              <a:t>d) The first mistake is in step 7 because one of the answer is extraneous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2C336198-0D52-47BE-9369-437A33762DFC}"/>
              </a:ext>
            </a:extLst>
          </p:cNvPr>
          <p:cNvSpPr txBox="1"/>
          <p:nvPr/>
        </p:nvSpPr>
        <p:spPr>
          <a:xfrm>
            <a:off x="160933" y="4658729"/>
            <a:ext cx="466108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/>
              <a:t>e) There are no mistakes in all the steps and both answers are correct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83791890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A3F66E-6993-4B98-A7FC-5250EB33ED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7511" y="187020"/>
            <a:ext cx="11141659" cy="873684"/>
          </a:xfrm>
        </p:spPr>
        <p:txBody>
          <a:bodyPr/>
          <a:lstStyle/>
          <a:p>
            <a:pPr marL="0" indent="0">
              <a:buNone/>
            </a:pPr>
            <a:r>
              <a:rPr lang="en-CA" dirty="0"/>
              <a:t>The following work was shown in solving the equation below.  AT which step was the first mistake made?</a:t>
            </a:r>
          </a:p>
        </p:txBody>
      </p:sp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CC2CDCF9-7B12-467E-99A2-67EE48F5DB7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97432162"/>
              </p:ext>
            </p:extLst>
          </p:nvPr>
        </p:nvGraphicFramePr>
        <p:xfrm>
          <a:off x="5983936" y="2004558"/>
          <a:ext cx="3954462" cy="7604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184120" imgH="419040" progId="Equation.DSMT4">
                  <p:embed/>
                </p:oleObj>
              </mc:Choice>
              <mc:Fallback>
                <p:oleObj name="Equation" r:id="rId4" imgW="2184120" imgH="419040" progId="Equation.DSMT4">
                  <p:embed/>
                  <p:pic>
                    <p:nvPicPr>
                      <p:cNvPr id="6" name="Object 5">
                        <a:extLst>
                          <a:ext uri="{FF2B5EF4-FFF2-40B4-BE49-F238E27FC236}">
                            <a16:creationId xmlns:a16="http://schemas.microsoft.com/office/drawing/2014/main" id="{CC2CDCF9-7B12-467E-99A2-67EE48F5DB7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5983936" y="2004558"/>
                        <a:ext cx="3954462" cy="7604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478DF4DB-EF5A-4946-A721-8098711697F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34917254"/>
              </p:ext>
            </p:extLst>
          </p:nvPr>
        </p:nvGraphicFramePr>
        <p:xfrm>
          <a:off x="5983936" y="3017858"/>
          <a:ext cx="3702050" cy="7572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044440" imgH="419040" progId="Equation.DSMT4">
                  <p:embed/>
                </p:oleObj>
              </mc:Choice>
              <mc:Fallback>
                <p:oleObj name="Equation" r:id="rId6" imgW="2044440" imgH="419040" progId="Equation.DSMT4">
                  <p:embed/>
                  <p:pic>
                    <p:nvPicPr>
                      <p:cNvPr id="7" name="Object 6">
                        <a:extLst>
                          <a:ext uri="{FF2B5EF4-FFF2-40B4-BE49-F238E27FC236}">
                            <a16:creationId xmlns:a16="http://schemas.microsoft.com/office/drawing/2014/main" id="{478DF4DB-EF5A-4946-A721-8098711697F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5983936" y="3017858"/>
                        <a:ext cx="3702050" cy="7572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>
            <a:extLst>
              <a:ext uri="{FF2B5EF4-FFF2-40B4-BE49-F238E27FC236}">
                <a16:creationId xmlns:a16="http://schemas.microsoft.com/office/drawing/2014/main" id="{8D87463E-EF20-4C7B-8199-ADF40ED5986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84786722"/>
              </p:ext>
            </p:extLst>
          </p:nvPr>
        </p:nvGraphicFramePr>
        <p:xfrm>
          <a:off x="5972580" y="3895889"/>
          <a:ext cx="2943225" cy="757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625400" imgH="419040" progId="Equation.DSMT4">
                  <p:embed/>
                </p:oleObj>
              </mc:Choice>
              <mc:Fallback>
                <p:oleObj name="Equation" r:id="rId8" imgW="1625400" imgH="419040" progId="Equation.DSMT4">
                  <p:embed/>
                  <p:pic>
                    <p:nvPicPr>
                      <p:cNvPr id="14" name="Object 13">
                        <a:extLst>
                          <a:ext uri="{FF2B5EF4-FFF2-40B4-BE49-F238E27FC236}">
                            <a16:creationId xmlns:a16="http://schemas.microsoft.com/office/drawing/2014/main" id="{8D87463E-EF20-4C7B-8199-ADF40ED5986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5972580" y="3895889"/>
                        <a:ext cx="2943225" cy="7572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>
            <a:extLst>
              <a:ext uri="{FF2B5EF4-FFF2-40B4-BE49-F238E27FC236}">
                <a16:creationId xmlns:a16="http://schemas.microsoft.com/office/drawing/2014/main" id="{01412DA3-90E6-42E1-A272-968759AE8C7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8250371"/>
              </p:ext>
            </p:extLst>
          </p:nvPr>
        </p:nvGraphicFramePr>
        <p:xfrm>
          <a:off x="5972580" y="4787738"/>
          <a:ext cx="4184650" cy="458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2311200" imgH="253800" progId="Equation.DSMT4">
                  <p:embed/>
                </p:oleObj>
              </mc:Choice>
              <mc:Fallback>
                <p:oleObj name="Equation" r:id="rId10" imgW="2311200" imgH="253800" progId="Equation.DSMT4">
                  <p:embed/>
                  <p:pic>
                    <p:nvPicPr>
                      <p:cNvPr id="15" name="Object 14">
                        <a:extLst>
                          <a:ext uri="{FF2B5EF4-FFF2-40B4-BE49-F238E27FC236}">
                            <a16:creationId xmlns:a16="http://schemas.microsoft.com/office/drawing/2014/main" id="{01412DA3-90E6-42E1-A272-968759AE8C7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5972580" y="4787738"/>
                        <a:ext cx="4184650" cy="4587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>
            <a:extLst>
              <a:ext uri="{FF2B5EF4-FFF2-40B4-BE49-F238E27FC236}">
                <a16:creationId xmlns:a16="http://schemas.microsoft.com/office/drawing/2014/main" id="{96FD2FC2-16BA-4875-AE00-20E503905DC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87617039"/>
              </p:ext>
            </p:extLst>
          </p:nvPr>
        </p:nvGraphicFramePr>
        <p:xfrm>
          <a:off x="6408053" y="5317845"/>
          <a:ext cx="3975100" cy="458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2197080" imgH="253800" progId="Equation.DSMT4">
                  <p:embed/>
                </p:oleObj>
              </mc:Choice>
              <mc:Fallback>
                <p:oleObj name="Equation" r:id="rId12" imgW="2197080" imgH="253800" progId="Equation.DSMT4">
                  <p:embed/>
                  <p:pic>
                    <p:nvPicPr>
                      <p:cNvPr id="16" name="Object 15">
                        <a:extLst>
                          <a:ext uri="{FF2B5EF4-FFF2-40B4-BE49-F238E27FC236}">
                            <a16:creationId xmlns:a16="http://schemas.microsoft.com/office/drawing/2014/main" id="{96FD2FC2-16BA-4875-AE00-20E503905DC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6408053" y="5317845"/>
                        <a:ext cx="3975100" cy="4587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3CCC2356-A499-4CF8-A2D4-B336931789F3}"/>
              </a:ext>
            </a:extLst>
          </p:cNvPr>
          <p:cNvCxnSpPr>
            <a:cxnSpLocks/>
          </p:cNvCxnSpPr>
          <p:nvPr/>
        </p:nvCxnSpPr>
        <p:spPr>
          <a:xfrm flipV="1">
            <a:off x="7942216" y="5437596"/>
            <a:ext cx="645680" cy="202002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63C1E30B-4A56-4BF5-9BE2-7BD1EAE4E093}"/>
              </a:ext>
            </a:extLst>
          </p:cNvPr>
          <p:cNvCxnSpPr>
            <a:cxnSpLocks/>
          </p:cNvCxnSpPr>
          <p:nvPr/>
        </p:nvCxnSpPr>
        <p:spPr>
          <a:xfrm flipV="1">
            <a:off x="8971161" y="5414538"/>
            <a:ext cx="582491" cy="242844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9" name="Object 18">
            <a:extLst>
              <a:ext uri="{FF2B5EF4-FFF2-40B4-BE49-F238E27FC236}">
                <a16:creationId xmlns:a16="http://schemas.microsoft.com/office/drawing/2014/main" id="{D8087D38-A7CB-46CD-8CD0-F636FCC5C19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11050147"/>
              </p:ext>
            </p:extLst>
          </p:nvPr>
        </p:nvGraphicFramePr>
        <p:xfrm>
          <a:off x="7349440" y="5938494"/>
          <a:ext cx="2092325" cy="320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155600" imgH="177480" progId="Equation.DSMT4">
                  <p:embed/>
                </p:oleObj>
              </mc:Choice>
              <mc:Fallback>
                <p:oleObj name="Equation" r:id="rId14" imgW="1155600" imgH="177480" progId="Equation.DSMT4">
                  <p:embed/>
                  <p:pic>
                    <p:nvPicPr>
                      <p:cNvPr id="19" name="Object 18">
                        <a:extLst>
                          <a:ext uri="{FF2B5EF4-FFF2-40B4-BE49-F238E27FC236}">
                            <a16:creationId xmlns:a16="http://schemas.microsoft.com/office/drawing/2014/main" id="{D8087D38-A7CB-46CD-8CD0-F636FCC5C19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7349440" y="5938494"/>
                        <a:ext cx="2092325" cy="3206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9">
            <a:extLst>
              <a:ext uri="{FF2B5EF4-FFF2-40B4-BE49-F238E27FC236}">
                <a16:creationId xmlns:a16="http://schemas.microsoft.com/office/drawing/2014/main" id="{5F582F89-BC13-4B48-BBA7-60936644CFC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7614297"/>
              </p:ext>
            </p:extLst>
          </p:nvPr>
        </p:nvGraphicFramePr>
        <p:xfrm>
          <a:off x="7338327" y="6421030"/>
          <a:ext cx="1057275" cy="319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583920" imgH="177480" progId="Equation.DSMT4">
                  <p:embed/>
                </p:oleObj>
              </mc:Choice>
              <mc:Fallback>
                <p:oleObj name="Equation" r:id="rId16" imgW="583920" imgH="177480" progId="Equation.DSMT4">
                  <p:embed/>
                  <p:pic>
                    <p:nvPicPr>
                      <p:cNvPr id="20" name="Object 19">
                        <a:extLst>
                          <a:ext uri="{FF2B5EF4-FFF2-40B4-BE49-F238E27FC236}">
                            <a16:creationId xmlns:a16="http://schemas.microsoft.com/office/drawing/2014/main" id="{5F582F89-BC13-4B48-BBA7-60936644CFC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7338327" y="6421030"/>
                        <a:ext cx="1057275" cy="3190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TextBox 20">
            <a:extLst>
              <a:ext uri="{FF2B5EF4-FFF2-40B4-BE49-F238E27FC236}">
                <a16:creationId xmlns:a16="http://schemas.microsoft.com/office/drawing/2014/main" id="{91A02827-60B3-4ECF-AF95-1AE884F5E12C}"/>
              </a:ext>
            </a:extLst>
          </p:cNvPr>
          <p:cNvSpPr txBox="1"/>
          <p:nvPr/>
        </p:nvSpPr>
        <p:spPr>
          <a:xfrm>
            <a:off x="117043" y="1448409"/>
            <a:ext cx="466108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/>
              <a:t>a) The first mistake is in step 1, you can’t move an entire rational expr. to the opposite side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2FA15E1D-D765-40D5-BED9-8AF0DA1BCAA8}"/>
              </a:ext>
            </a:extLst>
          </p:cNvPr>
          <p:cNvSpPr txBox="1"/>
          <p:nvPr/>
        </p:nvSpPr>
        <p:spPr>
          <a:xfrm>
            <a:off x="117043" y="2250989"/>
            <a:ext cx="46610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/>
              <a:t>b) The first mistake is in step 3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D74D6DCB-17E5-48D1-A491-58A0A458EE48}"/>
              </a:ext>
            </a:extLst>
          </p:cNvPr>
          <p:cNvSpPr txBox="1"/>
          <p:nvPr/>
        </p:nvSpPr>
        <p:spPr>
          <a:xfrm>
            <a:off x="131673" y="3053569"/>
            <a:ext cx="46610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/>
              <a:t>c) The first mistake is in step 4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7215B4FA-AD2F-46E4-825D-6AAC0DB5E395}"/>
              </a:ext>
            </a:extLst>
          </p:cNvPr>
          <p:cNvSpPr txBox="1"/>
          <p:nvPr/>
        </p:nvSpPr>
        <p:spPr>
          <a:xfrm>
            <a:off x="146303" y="3856149"/>
            <a:ext cx="466108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/>
              <a:t>d) The first mistake is in step 5 because you can not cancel the binomials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2C336198-0D52-47BE-9369-437A33762DFC}"/>
              </a:ext>
            </a:extLst>
          </p:cNvPr>
          <p:cNvSpPr txBox="1"/>
          <p:nvPr/>
        </p:nvSpPr>
        <p:spPr>
          <a:xfrm>
            <a:off x="160933" y="4658729"/>
            <a:ext cx="466108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/>
              <a:t>e) The first mistake is in steps 7 because x=-5 is not included as one of the answers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0A87B86F-1EF2-48E2-90E7-0E5A5D375C20}"/>
              </a:ext>
            </a:extLst>
          </p:cNvPr>
          <p:cNvPicPr>
            <a:picLocks noChangeAspect="1"/>
          </p:cNvPicPr>
          <p:nvPr/>
        </p:nvPicPr>
        <p:blipFill>
          <a:blip r:embed="rId18"/>
          <a:stretch>
            <a:fillRect/>
          </a:stretch>
        </p:blipFill>
        <p:spPr>
          <a:xfrm>
            <a:off x="5996107" y="717777"/>
            <a:ext cx="5154318" cy="1040641"/>
          </a:xfrm>
          <a:prstGeom prst="rect">
            <a:avLst/>
          </a:prstGeom>
        </p:spPr>
      </p:pic>
      <p:sp>
        <p:nvSpPr>
          <p:cNvPr id="26" name="TextBox 25">
            <a:extLst>
              <a:ext uri="{FF2B5EF4-FFF2-40B4-BE49-F238E27FC236}">
                <a16:creationId xmlns:a16="http://schemas.microsoft.com/office/drawing/2014/main" id="{F99F6D8B-4CAF-49CF-9F07-4733045A920A}"/>
              </a:ext>
            </a:extLst>
          </p:cNvPr>
          <p:cNvSpPr txBox="1"/>
          <p:nvPr/>
        </p:nvSpPr>
        <p:spPr>
          <a:xfrm>
            <a:off x="131673" y="5543582"/>
            <a:ext cx="466108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/>
              <a:t>f) There are no mistakes and all the steps are correct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57070877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715945-9086-4C8A-A7F0-DD4CFCD6AC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9288" y="333325"/>
            <a:ext cx="4238549" cy="756641"/>
          </a:xfrm>
        </p:spPr>
        <p:txBody>
          <a:bodyPr/>
          <a:lstStyle/>
          <a:p>
            <a:pPr marL="0" indent="0">
              <a:buNone/>
            </a:pPr>
            <a:r>
              <a:rPr lang="en-CA" dirty="0"/>
              <a:t>Subtract the following: </a:t>
            </a:r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6ED809FC-331C-4189-9584-1014FFAA6C8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79407920"/>
              </p:ext>
            </p:extLst>
          </p:nvPr>
        </p:nvGraphicFramePr>
        <p:xfrm>
          <a:off x="399288" y="851586"/>
          <a:ext cx="2708275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168200" imgH="393480" progId="Equation.DSMT4">
                  <p:embed/>
                </p:oleObj>
              </mc:Choice>
              <mc:Fallback>
                <p:oleObj name="Equation" r:id="rId4" imgW="1168200" imgH="39348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6ED809FC-331C-4189-9584-1014FFAA6C8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399288" y="851586"/>
                        <a:ext cx="2708275" cy="939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172DC5AE-D47A-48C4-AD84-A184A786C5A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60578238"/>
              </p:ext>
            </p:extLst>
          </p:nvPr>
        </p:nvGraphicFramePr>
        <p:xfrm>
          <a:off x="250825" y="2212975"/>
          <a:ext cx="6218238" cy="2611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603160" imgH="1091880" progId="Equation.DSMT4">
                  <p:embed/>
                </p:oleObj>
              </mc:Choice>
              <mc:Fallback>
                <p:oleObj name="Equation" r:id="rId6" imgW="2603160" imgH="1091880" progId="Equation.DSMT4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172DC5AE-D47A-48C4-AD84-A184A786C5A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250825" y="2212975"/>
                        <a:ext cx="6218238" cy="26114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19432801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30C50F-61AB-4635-82BA-B7BB10ED56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0196" y="381165"/>
            <a:ext cx="10805160" cy="559130"/>
          </a:xfrm>
        </p:spPr>
        <p:txBody>
          <a:bodyPr/>
          <a:lstStyle/>
          <a:p>
            <a:pPr marL="0" indent="0">
              <a:buNone/>
            </a:pPr>
            <a:r>
              <a:rPr lang="en-CA" dirty="0"/>
              <a:t>When solving the following equation, what is the LCD?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14A070E-B740-4388-88DA-B41EE836DFC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3291" y="782078"/>
            <a:ext cx="5705475" cy="1724025"/>
          </a:xfrm>
          <a:prstGeom prst="rect">
            <a:avLst/>
          </a:prstGeom>
        </p:spPr>
      </p:pic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D346CDA0-025D-48EE-B2E6-1ADF646F779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70147341"/>
              </p:ext>
            </p:extLst>
          </p:nvPr>
        </p:nvGraphicFramePr>
        <p:xfrm>
          <a:off x="273291" y="2907016"/>
          <a:ext cx="5126038" cy="1943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2145960" imgH="812520" progId="Equation.DSMT4">
                  <p:embed/>
                </p:oleObj>
              </mc:Choice>
              <mc:Fallback>
                <p:oleObj name="Equation" r:id="rId5" imgW="2145960" imgH="812520" progId="Equation.DSMT4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D346CDA0-025D-48EE-B2E6-1ADF646F779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273291" y="2907016"/>
                        <a:ext cx="5126038" cy="19431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120589721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133BDA3B-FB3A-42A7-B18C-186FCA6F834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2048" y="508819"/>
            <a:ext cx="6101992" cy="1680893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E29DDA17-0F3B-41BA-834C-0FB2E531BCF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466343" y="2517543"/>
            <a:ext cx="2897290" cy="3371497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1598124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115F602F-1DD4-4B91-9431-E93054A6CAA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71499275"/>
              </p:ext>
            </p:extLst>
          </p:nvPr>
        </p:nvGraphicFramePr>
        <p:xfrm>
          <a:off x="529917" y="519112"/>
          <a:ext cx="5317818" cy="171312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892160" imgH="609480" progId="Equation.DSMT4">
                  <p:embed/>
                </p:oleObj>
              </mc:Choice>
              <mc:Fallback>
                <p:oleObj name="Equation" r:id="rId4" imgW="1892160" imgH="609480" progId="Equation.DSMT4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115F602F-1DD4-4B91-9431-E93054A6CAA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529917" y="519112"/>
                        <a:ext cx="5317818" cy="171312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36EFEA89-AF52-4599-B15A-0CC5C71C913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41208338"/>
              </p:ext>
            </p:extLst>
          </p:nvPr>
        </p:nvGraphicFramePr>
        <p:xfrm>
          <a:off x="332914" y="2629362"/>
          <a:ext cx="1955458" cy="304139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571320" imgH="888840" progId="Equation.DSMT4">
                  <p:embed/>
                </p:oleObj>
              </mc:Choice>
              <mc:Fallback>
                <p:oleObj name="Equation" r:id="rId6" imgW="571320" imgH="888840" progId="Equation.DSMT4">
                  <p:embed/>
                  <p:pic>
                    <p:nvPicPr>
                      <p:cNvPr id="6" name="Object 5">
                        <a:extLst>
                          <a:ext uri="{FF2B5EF4-FFF2-40B4-BE49-F238E27FC236}">
                            <a16:creationId xmlns:a16="http://schemas.microsoft.com/office/drawing/2014/main" id="{36EFEA89-AF52-4599-B15A-0CC5C71C913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332914" y="2629362"/>
                        <a:ext cx="1955458" cy="304139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84616703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8752F614-1ADF-4D8F-8FC6-B293A0665B9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4168" y="456113"/>
            <a:ext cx="5134949" cy="3150164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4632394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4262A2-EDAA-4260-892B-289AACAD95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0723" y="398206"/>
            <a:ext cx="11103077" cy="5778757"/>
          </a:xfrm>
        </p:spPr>
        <p:txBody>
          <a:bodyPr/>
          <a:lstStyle/>
          <a:p>
            <a:pPr marL="0" indent="0">
              <a:buNone/>
            </a:pPr>
            <a:r>
              <a:rPr lang="en-CA" dirty="0"/>
              <a:t>When solving this equation, what is the Lowest Common Denominator?</a:t>
            </a:r>
          </a:p>
        </p:txBody>
      </p:sp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8347BD58-5DB6-4343-9284-D330254189C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18541996"/>
              </p:ext>
            </p:extLst>
          </p:nvPr>
        </p:nvGraphicFramePr>
        <p:xfrm>
          <a:off x="329995" y="2561609"/>
          <a:ext cx="2774744" cy="361873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130040" imgH="1473120" progId="Equation.DSMT4">
                  <p:embed/>
                </p:oleObj>
              </mc:Choice>
              <mc:Fallback>
                <p:oleObj name="Equation" r:id="rId4" imgW="1130040" imgH="1473120" progId="Equation.DSMT4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8347BD58-5DB6-4343-9284-D330254189C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329995" y="2561609"/>
                        <a:ext cx="2774744" cy="361873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2" name="Picture 1">
            <a:extLst>
              <a:ext uri="{FF2B5EF4-FFF2-40B4-BE49-F238E27FC236}">
                <a16:creationId xmlns:a16="http://schemas.microsoft.com/office/drawing/2014/main" id="{D04415BF-A6DF-4207-8B48-7CD8A214DE63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29995" y="812390"/>
            <a:ext cx="3390900" cy="1752600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87286604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439A23-590F-4409-9A9C-39C43F190E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3814" y="326009"/>
            <a:ext cx="10878312" cy="815162"/>
          </a:xfrm>
        </p:spPr>
        <p:txBody>
          <a:bodyPr/>
          <a:lstStyle/>
          <a:p>
            <a:pPr marL="0" indent="0">
              <a:buNone/>
            </a:pPr>
            <a:r>
              <a:rPr lang="en-CA" dirty="0"/>
              <a:t>Add and simplify the equation below:</a:t>
            </a:r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2B24A4F0-BA13-44D8-A717-1AEFF63A09D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0040761"/>
              </p:ext>
            </p:extLst>
          </p:nvPr>
        </p:nvGraphicFramePr>
        <p:xfrm>
          <a:off x="416966" y="1016089"/>
          <a:ext cx="2660955" cy="114979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028520" imgH="444240" progId="Equation.DSMT4">
                  <p:embed/>
                </p:oleObj>
              </mc:Choice>
              <mc:Fallback>
                <p:oleObj name="Equation" r:id="rId4" imgW="1028520" imgH="44424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2B24A4F0-BA13-44D8-A717-1AEFF63A09D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416966" y="1016089"/>
                        <a:ext cx="2660955" cy="114979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688F2CBE-BB0F-49F4-8FF1-938DFCBE6AC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06180653"/>
              </p:ext>
            </p:extLst>
          </p:nvPr>
        </p:nvGraphicFramePr>
        <p:xfrm>
          <a:off x="286537" y="2425053"/>
          <a:ext cx="6635750" cy="23637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565360" imgH="914400" progId="Equation.DSMT4">
                  <p:embed/>
                </p:oleObj>
              </mc:Choice>
              <mc:Fallback>
                <p:oleObj name="Equation" r:id="rId6" imgW="2565360" imgH="914400" progId="Equation.DSMT4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688F2CBE-BB0F-49F4-8FF1-938DFCBE6AC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286537" y="2425053"/>
                        <a:ext cx="6635750" cy="23637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79913903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439A23-590F-4409-9A9C-39C43F190E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3814" y="326009"/>
            <a:ext cx="10878312" cy="815162"/>
          </a:xfrm>
        </p:spPr>
        <p:txBody>
          <a:bodyPr/>
          <a:lstStyle/>
          <a:p>
            <a:pPr marL="0" indent="0">
              <a:buNone/>
            </a:pPr>
            <a:r>
              <a:rPr lang="en-CA" dirty="0"/>
              <a:t>Subtract and simplify the equation below:</a:t>
            </a:r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2B24A4F0-BA13-44D8-A717-1AEFF63A09D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28310365"/>
              </p:ext>
            </p:extLst>
          </p:nvPr>
        </p:nvGraphicFramePr>
        <p:xfrm>
          <a:off x="500063" y="984250"/>
          <a:ext cx="2495550" cy="1214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965160" imgH="469800" progId="Equation.DSMT4">
                  <p:embed/>
                </p:oleObj>
              </mc:Choice>
              <mc:Fallback>
                <p:oleObj name="Equation" r:id="rId4" imgW="965160" imgH="46980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2B24A4F0-BA13-44D8-A717-1AEFF63A09D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500063" y="984250"/>
                        <a:ext cx="2495550" cy="12144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688F2CBE-BB0F-49F4-8FF1-938DFCBE6AC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90964633"/>
              </p:ext>
            </p:extLst>
          </p:nvPr>
        </p:nvGraphicFramePr>
        <p:xfrm>
          <a:off x="343814" y="2411820"/>
          <a:ext cx="4630737" cy="2495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790640" imgH="965160" progId="Equation.DSMT4">
                  <p:embed/>
                </p:oleObj>
              </mc:Choice>
              <mc:Fallback>
                <p:oleObj name="Equation" r:id="rId6" imgW="1790640" imgH="965160" progId="Equation.DSMT4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688F2CBE-BB0F-49F4-8FF1-938DFCBE6AC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343814" y="2411820"/>
                        <a:ext cx="4630737" cy="24955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3585563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4262A2-EDAA-4260-892B-289AACAD95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0723" y="398206"/>
            <a:ext cx="11103077" cy="5778757"/>
          </a:xfrm>
        </p:spPr>
        <p:txBody>
          <a:bodyPr/>
          <a:lstStyle/>
          <a:p>
            <a:pPr marL="0" indent="0">
              <a:buNone/>
            </a:pPr>
            <a:r>
              <a:rPr lang="en-CA" dirty="0"/>
              <a:t>When solving this equation, what is the Lowest Common Denominator?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F26435C-8E7C-4458-B2B4-C142661A0ED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7745" y="951271"/>
            <a:ext cx="6677025" cy="1828800"/>
          </a:xfrm>
          <a:prstGeom prst="rect">
            <a:avLst/>
          </a:prstGeom>
        </p:spPr>
      </p:pic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8347BD58-5DB6-4343-9284-D330254189C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48410294"/>
              </p:ext>
            </p:extLst>
          </p:nvPr>
        </p:nvGraphicFramePr>
        <p:xfrm>
          <a:off x="397745" y="2837527"/>
          <a:ext cx="3837972" cy="300283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866600" imgH="1460160" progId="Equation.DSMT4">
                  <p:embed/>
                </p:oleObj>
              </mc:Choice>
              <mc:Fallback>
                <p:oleObj name="Equation" r:id="rId5" imgW="1866600" imgH="1460160" progId="Equation.DSMT4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8347BD58-5DB6-4343-9284-D330254189C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397745" y="2837527"/>
                        <a:ext cx="3837972" cy="300283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11136360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D84B5D-6B7D-436A-8AB2-EEB82E47B5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4465" y="383459"/>
            <a:ext cx="11029335" cy="597310"/>
          </a:xfrm>
        </p:spPr>
        <p:txBody>
          <a:bodyPr/>
          <a:lstStyle/>
          <a:p>
            <a:pPr marL="0" indent="0">
              <a:buNone/>
            </a:pPr>
            <a:r>
              <a:rPr lang="en-CA" dirty="0"/>
              <a:t>When solving the following equation, which steps have errors?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BDA684F-A9C0-4B0F-B198-45C33DEDDE7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425860" y="768711"/>
            <a:ext cx="1863981" cy="1305485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2113B251-FCF0-4ACA-A359-F3419AC43271}"/>
              </a:ext>
            </a:extLst>
          </p:cNvPr>
          <p:cNvSpPr txBox="1"/>
          <p:nvPr/>
        </p:nvSpPr>
        <p:spPr>
          <a:xfrm>
            <a:off x="6619567" y="2168520"/>
            <a:ext cx="27382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/>
              <a:t>Step 1: Find the LCD:   y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9B8450C-1C99-4C87-B09E-B0C67B57F481}"/>
              </a:ext>
            </a:extLst>
          </p:cNvPr>
          <p:cNvSpPr txBox="1"/>
          <p:nvPr/>
        </p:nvSpPr>
        <p:spPr>
          <a:xfrm>
            <a:off x="6619566" y="2726500"/>
            <a:ext cx="340196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/>
              <a:t>Step 2: Multiply all steps by y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85B3B4E-E4F3-4A29-B4BC-FA28083CB811}"/>
              </a:ext>
            </a:extLst>
          </p:cNvPr>
          <p:cNvSpPr txBox="1"/>
          <p:nvPr/>
        </p:nvSpPr>
        <p:spPr>
          <a:xfrm>
            <a:off x="6612192" y="3806413"/>
            <a:ext cx="45302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/>
              <a:t>Step 3: Cancel all the denominators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6AE3624-0058-482B-9090-DDD31D040667}"/>
              </a:ext>
            </a:extLst>
          </p:cNvPr>
          <p:cNvSpPr txBox="1"/>
          <p:nvPr/>
        </p:nvSpPr>
        <p:spPr>
          <a:xfrm>
            <a:off x="6604818" y="4849456"/>
            <a:ext cx="45302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/>
              <a:t>Step 4: Combine Like Terms</a:t>
            </a:r>
          </a:p>
        </p:txBody>
      </p:sp>
      <p:graphicFrame>
        <p:nvGraphicFramePr>
          <p:cNvPr id="9" name="Object 8">
            <a:extLst>
              <a:ext uri="{FF2B5EF4-FFF2-40B4-BE49-F238E27FC236}">
                <a16:creationId xmlns:a16="http://schemas.microsoft.com/office/drawing/2014/main" id="{CCFD9886-F06C-4E03-A362-EDFB2343BE1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12782544"/>
              </p:ext>
            </p:extLst>
          </p:nvPr>
        </p:nvGraphicFramePr>
        <p:xfrm>
          <a:off x="10087690" y="2640969"/>
          <a:ext cx="1718391" cy="66714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079280" imgH="419040" progId="Equation.DSMT4">
                  <p:embed/>
                </p:oleObj>
              </mc:Choice>
              <mc:Fallback>
                <p:oleObj name="Equation" r:id="rId5" imgW="1079280" imgH="419040" progId="Equation.DSMT4">
                  <p:embed/>
                  <p:pic>
                    <p:nvPicPr>
                      <p:cNvPr id="9" name="Object 8">
                        <a:extLst>
                          <a:ext uri="{FF2B5EF4-FFF2-40B4-BE49-F238E27FC236}">
                            <a16:creationId xmlns:a16="http://schemas.microsoft.com/office/drawing/2014/main" id="{CCFD9886-F06C-4E03-A362-EDFB2343BE1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0087690" y="2640969"/>
                        <a:ext cx="1718391" cy="66714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>
            <a:extLst>
              <a:ext uri="{FF2B5EF4-FFF2-40B4-BE49-F238E27FC236}">
                <a16:creationId xmlns:a16="http://schemas.microsoft.com/office/drawing/2014/main" id="{95A1D118-D10F-4C3D-A4EC-670E08A8F7B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11797083"/>
              </p:ext>
            </p:extLst>
          </p:nvPr>
        </p:nvGraphicFramePr>
        <p:xfrm>
          <a:off x="9804911" y="4886326"/>
          <a:ext cx="828675" cy="282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520560" imgH="177480" progId="Equation.DSMT4">
                  <p:embed/>
                </p:oleObj>
              </mc:Choice>
              <mc:Fallback>
                <p:oleObj name="Equation" r:id="rId7" imgW="520560" imgH="177480" progId="Equation.DSMT4">
                  <p:embed/>
                  <p:pic>
                    <p:nvPicPr>
                      <p:cNvPr id="10" name="Object 9">
                        <a:extLst>
                          <a:ext uri="{FF2B5EF4-FFF2-40B4-BE49-F238E27FC236}">
                            <a16:creationId xmlns:a16="http://schemas.microsoft.com/office/drawing/2014/main" id="{95A1D118-D10F-4C3D-A4EC-670E08A8F7B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9804911" y="4886326"/>
                        <a:ext cx="828675" cy="2825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>
            <a:extLst>
              <a:ext uri="{FF2B5EF4-FFF2-40B4-BE49-F238E27FC236}">
                <a16:creationId xmlns:a16="http://schemas.microsoft.com/office/drawing/2014/main" id="{C4FA4C8E-06D0-491F-9DDE-F932A46CFEC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44922197"/>
              </p:ext>
            </p:extLst>
          </p:nvPr>
        </p:nvGraphicFramePr>
        <p:xfrm>
          <a:off x="10139310" y="3657509"/>
          <a:ext cx="1718391" cy="66714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1079280" imgH="419040" progId="Equation.DSMT4">
                  <p:embed/>
                </p:oleObj>
              </mc:Choice>
              <mc:Fallback>
                <p:oleObj name="Equation" r:id="rId9" imgW="1079280" imgH="419040" progId="Equation.DSMT4">
                  <p:embed/>
                  <p:pic>
                    <p:nvPicPr>
                      <p:cNvPr id="11" name="Object 10">
                        <a:extLst>
                          <a:ext uri="{FF2B5EF4-FFF2-40B4-BE49-F238E27FC236}">
                            <a16:creationId xmlns:a16="http://schemas.microsoft.com/office/drawing/2014/main" id="{C4FA4C8E-06D0-491F-9DDE-F932A46CFEC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0139310" y="3657509"/>
                        <a:ext cx="1718391" cy="66714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17D097F1-90B2-4C9A-A653-86EBB6E56C5D}"/>
              </a:ext>
            </a:extLst>
          </p:cNvPr>
          <p:cNvCxnSpPr/>
          <p:nvPr/>
        </p:nvCxnSpPr>
        <p:spPr>
          <a:xfrm flipV="1">
            <a:off x="10219248" y="4119976"/>
            <a:ext cx="164997" cy="161426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61FA3044-FCAB-4A1A-91A6-F8E5517E00BC}"/>
              </a:ext>
            </a:extLst>
          </p:cNvPr>
          <p:cNvCxnSpPr/>
          <p:nvPr/>
        </p:nvCxnSpPr>
        <p:spPr>
          <a:xfrm flipV="1">
            <a:off x="10474885" y="3903667"/>
            <a:ext cx="164997" cy="161426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DEACF2B9-2856-49DA-99FC-8B053B8B2501}"/>
              </a:ext>
            </a:extLst>
          </p:cNvPr>
          <p:cNvCxnSpPr/>
          <p:nvPr/>
        </p:nvCxnSpPr>
        <p:spPr>
          <a:xfrm flipV="1">
            <a:off x="11305708" y="4100312"/>
            <a:ext cx="164997" cy="161426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C798A249-3D79-47F4-A907-34EF4BEAF799}"/>
              </a:ext>
            </a:extLst>
          </p:cNvPr>
          <p:cNvCxnSpPr/>
          <p:nvPr/>
        </p:nvCxnSpPr>
        <p:spPr>
          <a:xfrm flipV="1">
            <a:off x="11583468" y="3898753"/>
            <a:ext cx="164997" cy="161426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7" name="Object 16">
            <a:extLst>
              <a:ext uri="{FF2B5EF4-FFF2-40B4-BE49-F238E27FC236}">
                <a16:creationId xmlns:a16="http://schemas.microsoft.com/office/drawing/2014/main" id="{D666C120-A2AB-44FC-8CF8-D35B0D0B616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57156481"/>
              </p:ext>
            </p:extLst>
          </p:nvPr>
        </p:nvGraphicFramePr>
        <p:xfrm>
          <a:off x="9851715" y="5716995"/>
          <a:ext cx="525463" cy="282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330120" imgH="177480" progId="Equation.DSMT4">
                  <p:embed/>
                </p:oleObj>
              </mc:Choice>
              <mc:Fallback>
                <p:oleObj name="Equation" r:id="rId10" imgW="330120" imgH="177480" progId="Equation.DSMT4">
                  <p:embed/>
                  <p:pic>
                    <p:nvPicPr>
                      <p:cNvPr id="17" name="Object 16">
                        <a:extLst>
                          <a:ext uri="{FF2B5EF4-FFF2-40B4-BE49-F238E27FC236}">
                            <a16:creationId xmlns:a16="http://schemas.microsoft.com/office/drawing/2014/main" id="{D666C120-A2AB-44FC-8CF8-D35B0D0B616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9851715" y="5716995"/>
                        <a:ext cx="525463" cy="2825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TextBox 17">
            <a:extLst>
              <a:ext uri="{FF2B5EF4-FFF2-40B4-BE49-F238E27FC236}">
                <a16:creationId xmlns:a16="http://schemas.microsoft.com/office/drawing/2014/main" id="{27DDC3C6-689F-4E3A-A128-EF18465DDCC9}"/>
              </a:ext>
            </a:extLst>
          </p:cNvPr>
          <p:cNvSpPr txBox="1"/>
          <p:nvPr/>
        </p:nvSpPr>
        <p:spPr>
          <a:xfrm>
            <a:off x="6604817" y="5700512"/>
            <a:ext cx="24285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/>
              <a:t>Step 5: Solve for “x”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5AD20F9F-31C2-469E-9290-F91E2EC7E27E}"/>
              </a:ext>
            </a:extLst>
          </p:cNvPr>
          <p:cNvSpPr txBox="1"/>
          <p:nvPr/>
        </p:nvSpPr>
        <p:spPr>
          <a:xfrm>
            <a:off x="176982" y="1334729"/>
            <a:ext cx="5926390" cy="51706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lphaLcParenR"/>
            </a:pPr>
            <a:r>
              <a:rPr lang="en-CA" sz="2200" dirty="0"/>
              <a:t>Step 1: The mistake is that the LCD is not equal to “y” but should be “2y”</a:t>
            </a:r>
            <a:br>
              <a:rPr lang="en-CA" sz="2200" dirty="0"/>
            </a:br>
            <a:endParaRPr lang="en-CA" sz="2200" dirty="0"/>
          </a:p>
          <a:p>
            <a:pPr marL="342900" indent="-342900">
              <a:buAutoNum type="alphaLcParenR"/>
            </a:pPr>
            <a:r>
              <a:rPr lang="en-CA" sz="2200" dirty="0"/>
              <a:t>Step 2: The mistake in step 2 is that you forgot to multiply one of the terms by the LCD and NOT just the terms with a denominator</a:t>
            </a:r>
            <a:br>
              <a:rPr lang="en-CA" sz="2200" dirty="0"/>
            </a:br>
            <a:endParaRPr lang="en-CA" sz="2200" dirty="0"/>
          </a:p>
          <a:p>
            <a:pPr marL="342900" indent="-342900">
              <a:buAutoNum type="alphaLcParenR"/>
            </a:pPr>
            <a:r>
              <a:rPr lang="en-CA" sz="2200" dirty="0"/>
              <a:t>Step 3: you are not supposed to cancel the denominator when solving for “x”</a:t>
            </a:r>
            <a:br>
              <a:rPr lang="en-CA" sz="2200" dirty="0"/>
            </a:br>
            <a:endParaRPr lang="en-CA" sz="2200" dirty="0"/>
          </a:p>
          <a:p>
            <a:pPr marL="342900" indent="-342900">
              <a:buAutoNum type="alphaLcParenR"/>
            </a:pPr>
            <a:r>
              <a:rPr lang="en-CA" sz="2200" dirty="0"/>
              <a:t>Step 4: Since all the variables are gone, this is an error</a:t>
            </a:r>
            <a:br>
              <a:rPr lang="en-CA" sz="2200" dirty="0"/>
            </a:br>
            <a:endParaRPr lang="en-CA" sz="2200" dirty="0"/>
          </a:p>
          <a:p>
            <a:pPr marL="342900" indent="-342900">
              <a:buAutoNum type="alphaLcParenR"/>
            </a:pPr>
            <a:r>
              <a:rPr lang="en-CA" sz="2200" dirty="0"/>
              <a:t>There is no error since the answer at the very end is correct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645F61AC-07ED-46E4-9DB0-06E4602C442C}"/>
              </a:ext>
            </a:extLst>
          </p:cNvPr>
          <p:cNvSpPr/>
          <p:nvPr/>
        </p:nvSpPr>
        <p:spPr>
          <a:xfrm>
            <a:off x="6441514" y="862781"/>
            <a:ext cx="5534176" cy="5538019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CB0BF110-F76A-4E64-A394-E77597785FAB}"/>
              </a:ext>
            </a:extLst>
          </p:cNvPr>
          <p:cNvSpPr txBox="1"/>
          <p:nvPr/>
        </p:nvSpPr>
        <p:spPr>
          <a:xfrm>
            <a:off x="6957709" y="1334729"/>
            <a:ext cx="14681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/>
              <a:t>Solve for y: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8603721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0109CF-B232-4FF3-BDD4-500A5AE487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1869" y="212141"/>
            <a:ext cx="11031931" cy="929030"/>
          </a:xfrm>
        </p:spPr>
        <p:txBody>
          <a:bodyPr/>
          <a:lstStyle/>
          <a:p>
            <a:pPr marL="0" indent="0">
              <a:buNone/>
            </a:pPr>
            <a:r>
              <a:rPr lang="en-CA" dirty="0"/>
              <a:t>The work below are the steps provided by two students when solving the equation shown.  Which student is correct?</a:t>
            </a:r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9277D594-6803-440C-9D02-CD412254B97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40645312"/>
              </p:ext>
            </p:extLst>
          </p:nvPr>
        </p:nvGraphicFramePr>
        <p:xfrm>
          <a:off x="5444897" y="1425473"/>
          <a:ext cx="2217738" cy="1585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850680" imgH="609480" progId="Equation.DSMT4">
                  <p:embed/>
                </p:oleObj>
              </mc:Choice>
              <mc:Fallback>
                <p:oleObj name="Equation" r:id="rId4" imgW="850680" imgH="60948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9277D594-6803-440C-9D02-CD412254B97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5444897" y="1425473"/>
                        <a:ext cx="2217738" cy="15859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EEF57038-0F4A-47D1-85E0-76FC411FDB4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35428766"/>
              </p:ext>
            </p:extLst>
          </p:nvPr>
        </p:nvGraphicFramePr>
        <p:xfrm>
          <a:off x="5270158" y="3078163"/>
          <a:ext cx="2314575" cy="1025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888840" imgH="393480" progId="Equation.DSMT4">
                  <p:embed/>
                </p:oleObj>
              </mc:Choice>
              <mc:Fallback>
                <p:oleObj name="Equation" r:id="rId6" imgW="888840" imgH="393480" progId="Equation.DSMT4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EEF57038-0F4A-47D1-85E0-76FC411FDB4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5270158" y="3078163"/>
                        <a:ext cx="2314575" cy="10255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67F010A6-30ED-4A45-8D91-B553F72988C1}"/>
              </a:ext>
            </a:extLst>
          </p:cNvPr>
          <p:cNvCxnSpPr/>
          <p:nvPr/>
        </p:nvCxnSpPr>
        <p:spPr>
          <a:xfrm flipV="1">
            <a:off x="6130139" y="3244018"/>
            <a:ext cx="797356" cy="238017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D3BEF11D-5C03-4B53-AD30-CDE9312625F4}"/>
              </a:ext>
            </a:extLst>
          </p:cNvPr>
          <p:cNvCxnSpPr/>
          <p:nvPr/>
        </p:nvCxnSpPr>
        <p:spPr>
          <a:xfrm flipV="1">
            <a:off x="6130139" y="3790244"/>
            <a:ext cx="797356" cy="238017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9" name="Object 8">
            <a:extLst>
              <a:ext uri="{FF2B5EF4-FFF2-40B4-BE49-F238E27FC236}">
                <a16:creationId xmlns:a16="http://schemas.microsoft.com/office/drawing/2014/main" id="{16D674F2-8E4A-49A0-9BB8-0A5F96A3380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9598999"/>
              </p:ext>
            </p:extLst>
          </p:nvPr>
        </p:nvGraphicFramePr>
        <p:xfrm>
          <a:off x="5387469" y="4411663"/>
          <a:ext cx="1920875" cy="463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736560" imgH="177480" progId="Equation.DSMT4">
                  <p:embed/>
                </p:oleObj>
              </mc:Choice>
              <mc:Fallback>
                <p:oleObj name="Equation" r:id="rId8" imgW="736560" imgH="177480" progId="Equation.DSMT4">
                  <p:embed/>
                  <p:pic>
                    <p:nvPicPr>
                      <p:cNvPr id="9" name="Object 8">
                        <a:extLst>
                          <a:ext uri="{FF2B5EF4-FFF2-40B4-BE49-F238E27FC236}">
                            <a16:creationId xmlns:a16="http://schemas.microsoft.com/office/drawing/2014/main" id="{16D674F2-8E4A-49A0-9BB8-0A5F96A3380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5387469" y="4411663"/>
                        <a:ext cx="1920875" cy="4635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>
            <a:extLst>
              <a:ext uri="{FF2B5EF4-FFF2-40B4-BE49-F238E27FC236}">
                <a16:creationId xmlns:a16="http://schemas.microsoft.com/office/drawing/2014/main" id="{3B0DCF84-DB48-4C01-AF09-720FFBFF891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04245248"/>
              </p:ext>
            </p:extLst>
          </p:nvPr>
        </p:nvGraphicFramePr>
        <p:xfrm>
          <a:off x="8691626" y="1351102"/>
          <a:ext cx="2217738" cy="1585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850680" imgH="609480" progId="Equation.DSMT4">
                  <p:embed/>
                </p:oleObj>
              </mc:Choice>
              <mc:Fallback>
                <p:oleObj name="Equation" r:id="rId10" imgW="850680" imgH="609480" progId="Equation.DSMT4">
                  <p:embed/>
                  <p:pic>
                    <p:nvPicPr>
                      <p:cNvPr id="10" name="Object 9">
                        <a:extLst>
                          <a:ext uri="{FF2B5EF4-FFF2-40B4-BE49-F238E27FC236}">
                            <a16:creationId xmlns:a16="http://schemas.microsoft.com/office/drawing/2014/main" id="{3B0DCF84-DB48-4C01-AF09-720FFBFF891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8691626" y="1351102"/>
                        <a:ext cx="2217738" cy="15859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>
            <a:extLst>
              <a:ext uri="{FF2B5EF4-FFF2-40B4-BE49-F238E27FC236}">
                <a16:creationId xmlns:a16="http://schemas.microsoft.com/office/drawing/2014/main" id="{C305353C-ED50-48BB-9213-CAEEA3266D2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38470048"/>
              </p:ext>
            </p:extLst>
          </p:nvPr>
        </p:nvGraphicFramePr>
        <p:xfrm>
          <a:off x="8594789" y="3078163"/>
          <a:ext cx="2314575" cy="1025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888840" imgH="393480" progId="Equation.DSMT4">
                  <p:embed/>
                </p:oleObj>
              </mc:Choice>
              <mc:Fallback>
                <p:oleObj name="Equation" r:id="rId12" imgW="888840" imgH="393480" progId="Equation.DSMT4">
                  <p:embed/>
                  <p:pic>
                    <p:nvPicPr>
                      <p:cNvPr id="11" name="Object 10">
                        <a:extLst>
                          <a:ext uri="{FF2B5EF4-FFF2-40B4-BE49-F238E27FC236}">
                            <a16:creationId xmlns:a16="http://schemas.microsoft.com/office/drawing/2014/main" id="{C305353C-ED50-48BB-9213-CAEEA3266D2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8594789" y="3078163"/>
                        <a:ext cx="2314575" cy="10255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954365E3-F993-4BBA-B4FA-A0431187BAF0}"/>
              </a:ext>
            </a:extLst>
          </p:cNvPr>
          <p:cNvCxnSpPr>
            <a:cxnSpLocks/>
          </p:cNvCxnSpPr>
          <p:nvPr/>
        </p:nvCxnSpPr>
        <p:spPr>
          <a:xfrm flipV="1">
            <a:off x="9454770" y="3244018"/>
            <a:ext cx="252500" cy="23801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49A05C1B-9215-4FC6-A33E-909D795423FA}"/>
              </a:ext>
            </a:extLst>
          </p:cNvPr>
          <p:cNvCxnSpPr>
            <a:cxnSpLocks/>
          </p:cNvCxnSpPr>
          <p:nvPr/>
        </p:nvCxnSpPr>
        <p:spPr>
          <a:xfrm flipV="1">
            <a:off x="9941357" y="3790245"/>
            <a:ext cx="310769" cy="238016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6" name="Object 15">
            <a:extLst>
              <a:ext uri="{FF2B5EF4-FFF2-40B4-BE49-F238E27FC236}">
                <a16:creationId xmlns:a16="http://schemas.microsoft.com/office/drawing/2014/main" id="{3D879C15-7375-4E0B-A105-B6AE795B46E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49068131"/>
              </p:ext>
            </p:extLst>
          </p:nvPr>
        </p:nvGraphicFramePr>
        <p:xfrm>
          <a:off x="8594789" y="4103688"/>
          <a:ext cx="1984375" cy="1025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761760" imgH="393480" progId="Equation.DSMT4">
                  <p:embed/>
                </p:oleObj>
              </mc:Choice>
              <mc:Fallback>
                <p:oleObj name="Equation" r:id="rId13" imgW="761760" imgH="393480" progId="Equation.DSMT4">
                  <p:embed/>
                  <p:pic>
                    <p:nvPicPr>
                      <p:cNvPr id="16" name="Object 15">
                        <a:extLst>
                          <a:ext uri="{FF2B5EF4-FFF2-40B4-BE49-F238E27FC236}">
                            <a16:creationId xmlns:a16="http://schemas.microsoft.com/office/drawing/2014/main" id="{3D879C15-7375-4E0B-A105-B6AE795B46E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8594789" y="4103688"/>
                        <a:ext cx="1984375" cy="10255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>
            <a:extLst>
              <a:ext uri="{FF2B5EF4-FFF2-40B4-BE49-F238E27FC236}">
                <a16:creationId xmlns:a16="http://schemas.microsoft.com/office/drawing/2014/main" id="{1C8F6006-C0FD-4F68-A811-B12B99C6105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93244750"/>
              </p:ext>
            </p:extLst>
          </p:nvPr>
        </p:nvGraphicFramePr>
        <p:xfrm>
          <a:off x="8578850" y="5129213"/>
          <a:ext cx="2017713" cy="1025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774360" imgH="393480" progId="Equation.DSMT4">
                  <p:embed/>
                </p:oleObj>
              </mc:Choice>
              <mc:Fallback>
                <p:oleObj name="Equation" r:id="rId15" imgW="774360" imgH="393480" progId="Equation.DSMT4">
                  <p:embed/>
                  <p:pic>
                    <p:nvPicPr>
                      <p:cNvPr id="17" name="Object 16">
                        <a:extLst>
                          <a:ext uri="{FF2B5EF4-FFF2-40B4-BE49-F238E27FC236}">
                            <a16:creationId xmlns:a16="http://schemas.microsoft.com/office/drawing/2014/main" id="{1C8F6006-C0FD-4F68-A811-B12B99C6105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8578850" y="5129213"/>
                        <a:ext cx="2017713" cy="10255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C2BE9A28-A7D2-4C6B-B0C8-069961D78678}"/>
              </a:ext>
            </a:extLst>
          </p:cNvPr>
          <p:cNvCxnSpPr>
            <a:cxnSpLocks/>
          </p:cNvCxnSpPr>
          <p:nvPr/>
        </p:nvCxnSpPr>
        <p:spPr>
          <a:xfrm flipV="1">
            <a:off x="9610154" y="5292874"/>
            <a:ext cx="252500" cy="23801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DE1FB7A8-3892-4E9E-9C0B-28459CF91A07}"/>
              </a:ext>
            </a:extLst>
          </p:cNvPr>
          <p:cNvCxnSpPr>
            <a:cxnSpLocks/>
          </p:cNvCxnSpPr>
          <p:nvPr/>
        </p:nvCxnSpPr>
        <p:spPr>
          <a:xfrm flipV="1">
            <a:off x="9544570" y="5843571"/>
            <a:ext cx="310769" cy="238016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0" name="Object 19">
            <a:extLst>
              <a:ext uri="{FF2B5EF4-FFF2-40B4-BE49-F238E27FC236}">
                <a16:creationId xmlns:a16="http://schemas.microsoft.com/office/drawing/2014/main" id="{03B78E52-25E7-4464-AF3A-A42B2AE7C59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19231285"/>
              </p:ext>
            </p:extLst>
          </p:nvPr>
        </p:nvGraphicFramePr>
        <p:xfrm>
          <a:off x="8628856" y="6318399"/>
          <a:ext cx="1917700" cy="461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736560" imgH="177480" progId="Equation.DSMT4">
                  <p:embed/>
                </p:oleObj>
              </mc:Choice>
              <mc:Fallback>
                <p:oleObj name="Equation" r:id="rId17" imgW="736560" imgH="177480" progId="Equation.DSMT4">
                  <p:embed/>
                  <p:pic>
                    <p:nvPicPr>
                      <p:cNvPr id="20" name="Object 19">
                        <a:extLst>
                          <a:ext uri="{FF2B5EF4-FFF2-40B4-BE49-F238E27FC236}">
                            <a16:creationId xmlns:a16="http://schemas.microsoft.com/office/drawing/2014/main" id="{03B78E52-25E7-4464-AF3A-A42B2AE7C59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8"/>
                      <a:stretch>
                        <a:fillRect/>
                      </a:stretch>
                    </p:blipFill>
                    <p:spPr>
                      <a:xfrm>
                        <a:off x="8628856" y="6318399"/>
                        <a:ext cx="1917700" cy="4619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TextBox 20">
            <a:extLst>
              <a:ext uri="{FF2B5EF4-FFF2-40B4-BE49-F238E27FC236}">
                <a16:creationId xmlns:a16="http://schemas.microsoft.com/office/drawing/2014/main" id="{496D7BEA-7A05-48DE-A489-BE1F7A89FF35}"/>
              </a:ext>
            </a:extLst>
          </p:cNvPr>
          <p:cNvSpPr txBox="1"/>
          <p:nvPr/>
        </p:nvSpPr>
        <p:spPr>
          <a:xfrm>
            <a:off x="176982" y="1334729"/>
            <a:ext cx="4762976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lphaLcParenR"/>
            </a:pPr>
            <a:r>
              <a:rPr lang="en-CA" sz="2200" dirty="0"/>
              <a:t>Student 1 is correct because his work required less steps</a:t>
            </a:r>
            <a:br>
              <a:rPr lang="en-CA" sz="2200" dirty="0"/>
            </a:br>
            <a:endParaRPr lang="en-CA" sz="1200" dirty="0"/>
          </a:p>
          <a:p>
            <a:pPr marL="342900" indent="-342900">
              <a:buFontTx/>
              <a:buAutoNum type="alphaLcParenR"/>
            </a:pPr>
            <a:r>
              <a:rPr lang="en-CA" sz="2200" dirty="0"/>
              <a:t>Student 1 is correct because he/she simplified the expression correctly</a:t>
            </a:r>
            <a:endParaRPr lang="en-CA" sz="2400" dirty="0"/>
          </a:p>
          <a:p>
            <a:pPr marL="342900" indent="-342900">
              <a:buAutoNum type="alphaLcParenR"/>
            </a:pPr>
            <a:endParaRPr lang="en-CA" sz="2200" dirty="0"/>
          </a:p>
          <a:p>
            <a:pPr marL="342900" indent="-342900">
              <a:buFontTx/>
              <a:buAutoNum type="alphaLcParenR"/>
            </a:pPr>
            <a:r>
              <a:rPr lang="en-CA" sz="2200" dirty="0"/>
              <a:t>Student 2 is correct because their work is more detailed and required more steps</a:t>
            </a:r>
            <a:endParaRPr lang="en-CA" sz="2400" dirty="0"/>
          </a:p>
          <a:p>
            <a:pPr marL="342900" indent="-342900">
              <a:buAutoNum type="alphaLcParenR"/>
            </a:pPr>
            <a:endParaRPr lang="en-CA" sz="2200" dirty="0"/>
          </a:p>
          <a:p>
            <a:pPr marL="342900" indent="-342900">
              <a:buFontTx/>
              <a:buAutoNum type="alphaLcParenR"/>
            </a:pPr>
            <a:r>
              <a:rPr lang="en-CA" sz="2200" dirty="0"/>
              <a:t>Student 2 is correct because he/she simplified the expression correctly</a:t>
            </a:r>
            <a:endParaRPr lang="en-CA" sz="2400" dirty="0"/>
          </a:p>
          <a:p>
            <a:pPr marL="342900" indent="-342900">
              <a:buAutoNum type="alphaLcParenR"/>
            </a:pPr>
            <a:endParaRPr lang="en-CA" sz="2200" dirty="0"/>
          </a:p>
          <a:p>
            <a:pPr marL="342900" indent="-342900">
              <a:buAutoNum type="alphaLcParenR"/>
            </a:pPr>
            <a:r>
              <a:rPr lang="en-CA" sz="2200" dirty="0"/>
              <a:t>Both students are correct because they both have the same answer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7105616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8E9B9948-1B37-4E41-A625-AEDA7F45F2F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2524" y="1261447"/>
            <a:ext cx="2425188" cy="1452542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79868C9B-7181-4617-8625-9F23A2BA3FBB}"/>
              </a:ext>
            </a:extLst>
          </p:cNvPr>
          <p:cNvSpPr txBox="1"/>
          <p:nvPr/>
        </p:nvSpPr>
        <p:spPr>
          <a:xfrm>
            <a:off x="265937" y="626807"/>
            <a:ext cx="10057934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500" dirty="0"/>
              <a:t>When solving this equation, which of the following is not a valid first step?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F4AA455-F98F-49D2-96EF-51713F67A986}"/>
              </a:ext>
            </a:extLst>
          </p:cNvPr>
          <p:cNvSpPr txBox="1"/>
          <p:nvPr/>
        </p:nvSpPr>
        <p:spPr>
          <a:xfrm>
            <a:off x="374092" y="2951946"/>
            <a:ext cx="10057934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500" dirty="0"/>
              <a:t>a) Move the –(2/x) to the right side to combine like terms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18C36D4-14E1-4940-A25F-6C4F31A99DBF}"/>
              </a:ext>
            </a:extLst>
          </p:cNvPr>
          <p:cNvSpPr txBox="1"/>
          <p:nvPr/>
        </p:nvSpPr>
        <p:spPr>
          <a:xfrm>
            <a:off x="430628" y="3666957"/>
            <a:ext cx="10057934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500" dirty="0"/>
              <a:t>b) Multiply all three terms by the LCD “x”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FADA2C4-FE4A-42A0-BCAA-FCF75BECE0B3}"/>
              </a:ext>
            </a:extLst>
          </p:cNvPr>
          <p:cNvSpPr txBox="1"/>
          <p:nvPr/>
        </p:nvSpPr>
        <p:spPr>
          <a:xfrm>
            <a:off x="487164" y="4381968"/>
            <a:ext cx="10057934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500" dirty="0"/>
              <a:t>c) Multiply all three terms by the LCD “3x”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35D044B-BA12-4878-832C-3E6AA7348F9A}"/>
              </a:ext>
            </a:extLst>
          </p:cNvPr>
          <p:cNvSpPr txBox="1"/>
          <p:nvPr/>
        </p:nvSpPr>
        <p:spPr>
          <a:xfrm>
            <a:off x="492082" y="5096979"/>
            <a:ext cx="10057934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500" dirty="0"/>
              <a:t>d) Multiply all three terms by a common denominator of  “3x</a:t>
            </a:r>
            <a:r>
              <a:rPr lang="en-CA" sz="2500" baseline="30000" dirty="0"/>
              <a:t>2</a:t>
            </a:r>
            <a:r>
              <a:rPr lang="en-CA" sz="2500" dirty="0"/>
              <a:t>”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25721058-1F20-46D3-BAC9-A85D3548ACDB}"/>
              </a:ext>
            </a:extLst>
          </p:cNvPr>
          <p:cNvSpPr txBox="1"/>
          <p:nvPr/>
        </p:nvSpPr>
        <p:spPr>
          <a:xfrm>
            <a:off x="487164" y="5754139"/>
            <a:ext cx="10057934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500" dirty="0"/>
              <a:t>e) Guess and check a bunch of different values for “x” so that both sides will be equal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7415521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2DDE94-19CA-4EFE-ADF5-45965CEFD9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7090" y="353961"/>
            <a:ext cx="11036710" cy="648929"/>
          </a:xfrm>
        </p:spPr>
        <p:txBody>
          <a:bodyPr/>
          <a:lstStyle/>
          <a:p>
            <a:pPr marL="0" indent="0">
              <a:buNone/>
            </a:pPr>
            <a:r>
              <a:rPr lang="en-CA" dirty="0"/>
              <a:t>When solving the following equation, which of the following is incorrect?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D156985-6C58-45E7-92F4-2D26E4C765D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37855" y="814792"/>
            <a:ext cx="1740771" cy="1015989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591304AD-4187-4BD1-AAAB-EE8344758630}"/>
              </a:ext>
            </a:extLst>
          </p:cNvPr>
          <p:cNvSpPr txBox="1"/>
          <p:nvPr/>
        </p:nvSpPr>
        <p:spPr>
          <a:xfrm>
            <a:off x="169610" y="1860725"/>
            <a:ext cx="5051319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lphaLcParenR"/>
            </a:pPr>
            <a:r>
              <a:rPr lang="en-CA" sz="2200" dirty="0"/>
              <a:t>Move the 16 to the right side and then square root both sides to solve for “t”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26FEEAE-4F75-4507-9569-8E3EA6EDA4BD}"/>
              </a:ext>
            </a:extLst>
          </p:cNvPr>
          <p:cNvSpPr txBox="1"/>
          <p:nvPr/>
        </p:nvSpPr>
        <p:spPr>
          <a:xfrm>
            <a:off x="6769510" y="1860725"/>
            <a:ext cx="525288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200" dirty="0"/>
              <a:t>b) Factor the left side of the equation by using the difference of squares formula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FD10AB4-F507-439E-A497-F7E920C353AA}"/>
              </a:ext>
            </a:extLst>
          </p:cNvPr>
          <p:cNvSpPr txBox="1"/>
          <p:nvPr/>
        </p:nvSpPr>
        <p:spPr>
          <a:xfrm>
            <a:off x="169610" y="4112313"/>
            <a:ext cx="511768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200" dirty="0"/>
              <a:t>c) Square root the left side of the equation and then solve for “x” algebraically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EEDB7EE-0BA2-4DAB-9E72-77DADB1A54D5}"/>
              </a:ext>
            </a:extLst>
          </p:cNvPr>
          <p:cNvSpPr txBox="1"/>
          <p:nvPr/>
        </p:nvSpPr>
        <p:spPr>
          <a:xfrm>
            <a:off x="6658900" y="4146764"/>
            <a:ext cx="592639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200" dirty="0"/>
              <a:t>d) Multiply all terms by t</a:t>
            </a:r>
            <a:r>
              <a:rPr lang="en-CA" sz="2200" baseline="30000" dirty="0"/>
              <a:t>2</a:t>
            </a:r>
            <a:r>
              <a:rPr lang="en-CA" sz="2200" dirty="0"/>
              <a:t> to cancel out all denominators and then solve for “x”</a:t>
            </a:r>
          </a:p>
        </p:txBody>
      </p:sp>
      <p:graphicFrame>
        <p:nvGraphicFramePr>
          <p:cNvPr id="9" name="Object 8">
            <a:extLst>
              <a:ext uri="{FF2B5EF4-FFF2-40B4-BE49-F238E27FC236}">
                <a16:creationId xmlns:a16="http://schemas.microsoft.com/office/drawing/2014/main" id="{6491936E-A153-431D-A5E1-B4FA4AAB1B7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95525079"/>
              </p:ext>
            </p:extLst>
          </p:nvPr>
        </p:nvGraphicFramePr>
        <p:xfrm>
          <a:off x="858838" y="2667000"/>
          <a:ext cx="1174750" cy="1296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736560" imgH="812520" progId="Equation.DSMT4">
                  <p:embed/>
                </p:oleObj>
              </mc:Choice>
              <mc:Fallback>
                <p:oleObj name="Equation" r:id="rId5" imgW="736560" imgH="812520" progId="Equation.DSMT4">
                  <p:embed/>
                  <p:pic>
                    <p:nvPicPr>
                      <p:cNvPr id="9" name="Object 8">
                        <a:extLst>
                          <a:ext uri="{FF2B5EF4-FFF2-40B4-BE49-F238E27FC236}">
                            <a16:creationId xmlns:a16="http://schemas.microsoft.com/office/drawing/2014/main" id="{6491936E-A153-431D-A5E1-B4FA4AAB1B7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858838" y="2667000"/>
                        <a:ext cx="1174750" cy="12969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>
            <a:extLst>
              <a:ext uri="{FF2B5EF4-FFF2-40B4-BE49-F238E27FC236}">
                <a16:creationId xmlns:a16="http://schemas.microsoft.com/office/drawing/2014/main" id="{F56950DD-D451-4B08-9856-77F1F33591B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92296928"/>
              </p:ext>
            </p:extLst>
          </p:nvPr>
        </p:nvGraphicFramePr>
        <p:xfrm>
          <a:off x="7202488" y="2667000"/>
          <a:ext cx="2171700" cy="1336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1358640" imgH="838080" progId="Equation.DSMT4">
                  <p:embed/>
                </p:oleObj>
              </mc:Choice>
              <mc:Fallback>
                <p:oleObj name="Equation" r:id="rId7" imgW="1358640" imgH="838080" progId="Equation.DSMT4">
                  <p:embed/>
                  <p:pic>
                    <p:nvPicPr>
                      <p:cNvPr id="10" name="Object 9">
                        <a:extLst>
                          <a:ext uri="{FF2B5EF4-FFF2-40B4-BE49-F238E27FC236}">
                            <a16:creationId xmlns:a16="http://schemas.microsoft.com/office/drawing/2014/main" id="{F56950DD-D451-4B08-9856-77F1F33591B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7202488" y="2667000"/>
                        <a:ext cx="2171700" cy="13366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>
            <a:extLst>
              <a:ext uri="{FF2B5EF4-FFF2-40B4-BE49-F238E27FC236}">
                <a16:creationId xmlns:a16="http://schemas.microsoft.com/office/drawing/2014/main" id="{D3D2FD85-B95C-4AEB-A1CC-420880E8B3F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36381019"/>
              </p:ext>
            </p:extLst>
          </p:nvPr>
        </p:nvGraphicFramePr>
        <p:xfrm>
          <a:off x="795338" y="5030788"/>
          <a:ext cx="1666875" cy="14176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1041120" imgH="888840" progId="Equation.DSMT4">
                  <p:embed/>
                </p:oleObj>
              </mc:Choice>
              <mc:Fallback>
                <p:oleObj name="Equation" r:id="rId9" imgW="1041120" imgH="888840" progId="Equation.DSMT4">
                  <p:embed/>
                  <p:pic>
                    <p:nvPicPr>
                      <p:cNvPr id="11" name="Object 10">
                        <a:extLst>
                          <a:ext uri="{FF2B5EF4-FFF2-40B4-BE49-F238E27FC236}">
                            <a16:creationId xmlns:a16="http://schemas.microsoft.com/office/drawing/2014/main" id="{D3D2FD85-B95C-4AEB-A1CC-420880E8B3F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795338" y="5030788"/>
                        <a:ext cx="1666875" cy="14176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>
            <a:extLst>
              <a:ext uri="{FF2B5EF4-FFF2-40B4-BE49-F238E27FC236}">
                <a16:creationId xmlns:a16="http://schemas.microsoft.com/office/drawing/2014/main" id="{F6204C7D-737E-45A7-9029-81D705FDC7A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75392194"/>
              </p:ext>
            </p:extLst>
          </p:nvPr>
        </p:nvGraphicFramePr>
        <p:xfrm>
          <a:off x="7325341" y="5058877"/>
          <a:ext cx="2271712" cy="9731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1422360" imgH="609480" progId="Equation.DSMT4">
                  <p:embed/>
                </p:oleObj>
              </mc:Choice>
              <mc:Fallback>
                <p:oleObj name="Equation" r:id="rId11" imgW="1422360" imgH="609480" progId="Equation.DSMT4">
                  <p:embed/>
                  <p:pic>
                    <p:nvPicPr>
                      <p:cNvPr id="12" name="Object 11">
                        <a:extLst>
                          <a:ext uri="{FF2B5EF4-FFF2-40B4-BE49-F238E27FC236}">
                            <a16:creationId xmlns:a16="http://schemas.microsoft.com/office/drawing/2014/main" id="{F6204C7D-737E-45A7-9029-81D705FDC7A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7325341" y="5058877"/>
                        <a:ext cx="2271712" cy="9731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35756856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36EF98-B404-4417-B9CA-558A32173E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B341DD-BF00-4EE3-9D04-C75A509C54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3626" y="505645"/>
            <a:ext cx="3387213" cy="711098"/>
          </a:xfrm>
        </p:spPr>
        <p:txBody>
          <a:bodyPr/>
          <a:lstStyle/>
          <a:p>
            <a:pPr marL="0" indent="0">
              <a:buNone/>
            </a:pPr>
            <a:r>
              <a:rPr lang="en-CA" dirty="0"/>
              <a:t>Solve for “x: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3CF8E24-CCBD-4194-9CDF-08E739D5738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16195" y="1027906"/>
            <a:ext cx="3650948" cy="3271249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22328270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0C593481-729A-4F12-A321-830F7FCDEC7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0565" y="300646"/>
            <a:ext cx="3591013" cy="3278751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06546368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LMS_API_VERSION" val="SCORM 2004 (2nd edition)"/>
  <p:tag name="ISPRING_ULTRA_SCORM_COURSE_ID" val="BD5FA2D6-C32C-4859-AEBF-6B0757F3C640"/>
  <p:tag name="ISPRING_CMI5_LAUNCH_METHOD" val="any window"/>
  <p:tag name="ISPRING_SCORM_RATE_SLIDES" val="1"/>
  <p:tag name="ISPRINGCLOUDFOLDERID" val="1"/>
  <p:tag name="ISPRINGONLINEFOLDERID" val="1"/>
  <p:tag name="ISPRING_SCORM_PASSING_SCORE" val="100.000000"/>
  <p:tag name="ISPRING_CURRENT_PLAYER_ID" val="universal-no-video"/>
  <p:tag name="ISPRING_FIRST_PUBLISH" val="1"/>
  <p:tag name="ISPRING_ULTRA_SCORM_COURCE_TITLE" val="M12H Ch1.5R  Review Solving Rational Equations"/>
  <p:tag name="ISPRING_OUTPUT_FOLDER" val="[[&quot;\uFFFD\uFFFDQj{D1961B4B-4104-4DBD-91AB-5334FB564497}&quot;,&quot;C:\\Users\\e15108\\Documents\\Website BCMATH\\m12h\\Online Notes&quot;],[&quot;\uFFFDʾ\&quot;{58857F64-F778-46F3-A3E4-9740F72F057B}&quot;,&quot;C:\\Users\\Danny\\OneDrive - SD41&quot;]]"/>
  <p:tag name="ISPRING_PRESENTATION_TITLE" val="M12H Ch1.5R  Review Solving Rational Equations"/>
  <p:tag name="ISPRING_SCORM_ENDPOINT" val="&lt;endpoint&gt;&lt;enable&gt;0&lt;/enable&gt;&lt;lrs&gt;http://&lt;/lrs&gt;&lt;auth&gt;0&lt;/auth&gt;&lt;login&gt;&lt;/login&gt;&lt;password&gt;&lt;/password&gt;&lt;key&gt;&lt;/key&gt;&lt;name&gt;&lt;/name&gt;&lt;email&gt;&lt;/email&gt;&lt;/endpoint&gt;&#10;"/>
  <p:tag name="ISPRING_PUBLISH_SETTINGS" val="{&quot;commonSettings&quot;:{&quot;webSettings&quot;:{&quot;useMobileViewer&quot;:&quot;T_FALSE&quot;},&quot;lmsSettings&quot;:{&quot;useMobileViewer&quot;:&quot;T_FALSE&quot;},&quot;cloudSettings&quot;:{&quot;useMobileViewer&quot;:&quot;T_FALSE&quot;},&quot;ispringLmsSettings&quot;:{&quot;useMobileViewer&quot;:&quot;T_FALSE&quot;},&quot;playerId&quot;:&quot;universal&quot;,&quot;studioSettings&quot;:{&quot;useMobileViewer&quot;:&quot;T_FALSE&quot;}},&quot;advancedSettings&quot;:{&quot;enableTextAllocation&quot;:&quot;T_TRUE&quot;,&quot;viewingFromLocalDrive&quot;:&quot;T_TRUE&quot;,&quot;contentScale&quot;:75,&quot;contentScaleMode&quot;:&quot;SCALE&quot;},&quot;accessibilitySettings&quot;:{&quot;enabled&quot;:&quot;T_FALSE&quot;},&quot;compressionSettings&quot;:{&quot;imageSettings&quot;:{&quot;jpegQuality&quot;:70,&quot;optimizeImageForResolution&quot;:&quot;T_FALSE&quot;},&quot;audioQuality&quot;:70,&quot;videoQuality&quot;:65},&quot;protectionSettings&quot;:{&quot;watermarkEnabled&quot;:&quot;T_FALSE&quot;,&quot;watermarkPosition&quot;:&quot;MIDDLE_CENTER&quot;,&quot;openWatermarkUrl&quot;:&quot;T_FALSE&quot;,&quot;watermarkUrl&quot;:&quot;https://&quot;,&quot;openWatermarkWebPageInNewWindow&quot;:&quot;T_FALSE&quot;,&quot;displayAfterEnabled&quot;:&quot;T_FALSE&quot;,&quot;displayUntilEnabled&quot;:&quot;T_FALSE&quot;,&quot;domainRestrictionEnabled&quot;:&quot;T_TRUE&quot;,&quot;domainRestriction&quot;:&quot;www.bcmath.ca;bcmath.ca&quot;,&quot;enablePassword&quot;:&quot;T_FALSE&quot;},&quot;videoSettings&quot;:{&quot;videoCompressionSettings&quot;:{&quot;audioQuality&quot;:70,&quot;videoQuality&quot;:75},&quot;secondsOnEachSlide&quot;:5,&quot;hostingSettings&quot;:{}},&quot;ispringOnlineSettings&quot;:{&quot;onlineDestinationFolderId&quot;:&quot;1&quot;},&quot;cloudSettings&quot;:{&quot;onlineDestinationFolderId&quot;:&quot;1&quot;},&quot;wordSettings&quot;:{&quot;printCopies&quot;:1},&quot;studioSettings&quot;:{}}"/>
  <p:tag name="ISPRING_SCORM_RATE_QUIZZES" val="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6D374F18-636E-4148-B8F2-9FD07A5248CA}:258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27DBDECE-8E77-4FAE-83A3-3518BED46AD9}:262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FBD1F7F1-7D66-4504-95B8-C9F73E77EA86}:268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38ED3800-BBCE-4A85-8063-116A0E27CAA9}:269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CB030BFF-A856-4FE9-A664-F09774B4ABBD}:274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2B43DB6F-CDA9-4DB7-AAAC-7F0B82A0315E}:276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F878FB8B-1F2D-4AE0-AE8F-4A2FC58A1DDE}:270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DD9DE4B3-6481-4A39-B343-1D15113AD8F0}:275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9826E8EA-C411-45F5-BF33-939607D3871D}:263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7C50FA01-0BD7-4F51-94F7-22C7BC8A8AE9}:26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B370D892-6C0D-4C4E-AD68-E44DD4E6DE22}:256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C6245C60-6EAB-4390-83FA-D0F47CF8AE62}:260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68902094-E0C6-4024-AD88-F35BBEEFF3D0}:271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6A0A1FE3-6834-4AB3-9893-BBC989F1FAF7}:272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8B178AD4-3E4A-4BD9-B931-A65CF7FD09A3}:265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F95C3068-A0DC-4E25-9BC9-1E9CAD52703C}:264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147CBDDC-4B0B-41AF-BB6C-1BBE4E994F3C}:26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F846C386-5C95-4B58-8CF9-B2F1DF666E4A}:273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E4ABBA7E-C288-4B24-9D3F-E3A53E160C65}:259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C8CDCFF5-0986-4A64-B02F-67232FF0B045}:267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CE5A2E41-B804-4A01-82F7-486EE1F2AEBE}:257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045827112576748B5D48E564F7FBF10" ma:contentTypeVersion="8" ma:contentTypeDescription="Create a new document." ma:contentTypeScope="" ma:versionID="e880a315915cbdcb530916f8245c7d99">
  <xsd:schema xmlns:xsd="http://www.w3.org/2001/XMLSchema" xmlns:xs="http://www.w3.org/2001/XMLSchema" xmlns:p="http://schemas.microsoft.com/office/2006/metadata/properties" xmlns:ns2="ab2be11c-74ae-4dca-a4e2-637c5b7345a7" targetNamespace="http://schemas.microsoft.com/office/2006/metadata/properties" ma:root="true" ma:fieldsID="d4a97eebc6133fefe8e1fbe3e3b797d0" ns2:_="">
    <xsd:import namespace="ab2be11c-74ae-4dca-a4e2-637c5b7345a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b2be11c-74ae-4dca-a4e2-637c5b7345a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5C830DC7-1F74-4738-BA22-19A88D59CFB4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A3A424B3-37BE-4948-A181-29FBEC37DF7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b2be11c-74ae-4dca-a4e2-637c5b7345a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C9D1D38C-503E-4CD9-B13D-684ED2663867}">
  <ds:schemaRefs>
    <ds:schemaRef ds:uri="http://schemas.microsoft.com/office/2006/metadata/properties"/>
    <ds:schemaRef ds:uri="http://schemas.microsoft.com/office/infopath/2007/PartnerControls"/>
    <ds:schemaRef ds:uri="d00fb86e-a52e-4f2f-9300-62c8872f8705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291</TotalTime>
  <Words>701</Words>
  <Application>Microsoft Office PowerPoint</Application>
  <PresentationFormat>Widescreen</PresentationFormat>
  <Paragraphs>78</Paragraphs>
  <Slides>21</Slides>
  <Notes>21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6" baseType="lpstr">
      <vt:lpstr>Arial</vt:lpstr>
      <vt:lpstr>Calibri</vt:lpstr>
      <vt:lpstr>Calibri Light</vt:lpstr>
      <vt:lpstr>Office Theme</vt:lpstr>
      <vt:lpstr>Equation</vt:lpstr>
      <vt:lpstr>CH1.5 Review on Solving Rational Equations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M12H Ch1.5R  Review Solving Rational Equations</dc:title>
  <dc:creator>Danny Young</dc:creator>
  <cp:lastModifiedBy>Danny Young</cp:lastModifiedBy>
  <cp:revision>11</cp:revision>
  <dcterms:created xsi:type="dcterms:W3CDTF">2020-04-16T01:12:18Z</dcterms:created>
  <dcterms:modified xsi:type="dcterms:W3CDTF">2024-06-02T23:10:04Z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0x010100F045827112576748B5D48E564F7FBF10</vt:lpwstr>
  </property>
</Properties>
</file>